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324" r:id="rId4"/>
    <p:sldId id="325" r:id="rId5"/>
    <p:sldId id="326" r:id="rId6"/>
    <p:sldId id="260" r:id="rId7"/>
    <p:sldId id="261" r:id="rId8"/>
    <p:sldId id="263" r:id="rId9"/>
    <p:sldId id="265" r:id="rId10"/>
    <p:sldId id="266" r:id="rId11"/>
    <p:sldId id="267" r:id="rId12"/>
    <p:sldId id="269" r:id="rId13"/>
    <p:sldId id="270" r:id="rId14"/>
    <p:sldId id="258" r:id="rId15"/>
    <p:sldId id="271" r:id="rId16"/>
    <p:sldId id="272" r:id="rId17"/>
    <p:sldId id="257" r:id="rId18"/>
    <p:sldId id="295" r:id="rId19"/>
    <p:sldId id="296" r:id="rId20"/>
    <p:sldId id="297" r:id="rId21"/>
    <p:sldId id="300" r:id="rId22"/>
    <p:sldId id="299" r:id="rId23"/>
    <p:sldId id="301" r:id="rId24"/>
    <p:sldId id="298" r:id="rId25"/>
    <p:sldId id="322" r:id="rId26"/>
    <p:sldId id="323" r:id="rId27"/>
    <p:sldId id="302" r:id="rId28"/>
    <p:sldId id="310" r:id="rId29"/>
    <p:sldId id="305" r:id="rId30"/>
    <p:sldId id="306" r:id="rId31"/>
    <p:sldId id="307" r:id="rId32"/>
    <p:sldId id="308" r:id="rId33"/>
    <p:sldId id="309" r:id="rId34"/>
    <p:sldId id="313" r:id="rId35"/>
    <p:sldId id="314" r:id="rId36"/>
    <p:sldId id="312" r:id="rId37"/>
    <p:sldId id="315" r:id="rId38"/>
    <p:sldId id="311" r:id="rId39"/>
    <p:sldId id="316" r:id="rId40"/>
    <p:sldId id="317" r:id="rId41"/>
    <p:sldId id="318" r:id="rId42"/>
    <p:sldId id="319" r:id="rId43"/>
    <p:sldId id="320" r:id="rId44"/>
    <p:sldId id="321" r:id="rId45"/>
    <p:sldId id="273" r:id="rId46"/>
    <p:sldId id="283" r:id="rId47"/>
    <p:sldId id="284" r:id="rId48"/>
    <p:sldId id="285" r:id="rId49"/>
    <p:sldId id="286" r:id="rId50"/>
    <p:sldId id="287" r:id="rId51"/>
    <p:sldId id="288" r:id="rId52"/>
    <p:sldId id="289" r:id="rId53"/>
    <p:sldId id="290" r:id="rId54"/>
    <p:sldId id="291" r:id="rId55"/>
    <p:sldId id="292" r:id="rId56"/>
    <p:sldId id="293" r:id="rId57"/>
    <p:sldId id="294" r:id="rId5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452" autoAdjust="0"/>
    <p:restoredTop sz="94660"/>
  </p:normalViewPr>
  <p:slideViewPr>
    <p:cSldViewPr snapToGrid="0">
      <p:cViewPr varScale="1">
        <p:scale>
          <a:sx n="103" d="100"/>
          <a:sy n="103" d="100"/>
        </p:scale>
        <p:origin x="114" y="1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61" Type="http://schemas.openxmlformats.org/officeDocument/2006/relationships/theme" Target="theme/theme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D5BDC1-9A64-ED91-F470-EF5BDA54EFF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D29D0E0-A678-DF8C-8CCF-52AAB1A8970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ABBB51B-6B46-54C0-7C70-EB557E4219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B5F7AA-9A8B-424C-BF51-CAF4F0046D43}" type="datetimeFigureOut">
              <a:rPr lang="en-US" smtClean="0"/>
              <a:t>10/10/2025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AFA46C4-7E3D-6E3C-472B-8E91FE54A5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3A5793A-2E95-1600-41F6-736210BCC5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E6C129-4637-491B-8D45-10C13E138E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72686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0CB5B9-C672-7B47-9FC1-3BBC9931B5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BE3092C-4D83-3C86-F210-0F1FAAD98CC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80B235-CA0B-9598-031F-54EA7E2F04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B5F7AA-9A8B-424C-BF51-CAF4F0046D43}" type="datetimeFigureOut">
              <a:rPr lang="en-US" smtClean="0"/>
              <a:t>10/10/2025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C2EF6A2-071C-7AC3-8D5C-BF25B29CF0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92D7D0B-DAF6-247C-145F-CC0C8DC620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E6C129-4637-491B-8D45-10C13E138E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08276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7923700-219C-2594-46D0-BEF9A190B10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CCE4A78-1540-CE0B-FAFC-4F5F8835E66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CBF805C-4827-C6D9-9945-345BF9C4EC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B5F7AA-9A8B-424C-BF51-CAF4F0046D43}" type="datetimeFigureOut">
              <a:rPr lang="en-US" smtClean="0"/>
              <a:t>10/10/2025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5E8A8C-93D1-FC0F-E5BE-D007A93833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60D694-EFE1-2B30-2B1F-DCBAC17B5F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E6C129-4637-491B-8D45-10C13E138E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58117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AB3347-B8DD-BFD5-F07C-FEC357E933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B5E965-871E-5F3C-71BD-18F3B5E67DE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FE50DBF-B235-3CAD-07D3-E8D074DF5E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B5F7AA-9A8B-424C-BF51-CAF4F0046D43}" type="datetimeFigureOut">
              <a:rPr lang="en-US" smtClean="0"/>
              <a:t>10/10/2025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EBD8295-E257-1B62-3537-CB109B95DE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D9EF60C-2C8C-E84B-948D-65C15094A7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E6C129-4637-491B-8D45-10C13E138E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1718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CC5999-20E2-2212-9D28-367223BB3C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6D939B6-FE7B-B50E-19A3-B8337A5C69F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CCF669B-3BBA-841E-4CE1-D807B4A7C6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B5F7AA-9A8B-424C-BF51-CAF4F0046D43}" type="datetimeFigureOut">
              <a:rPr lang="en-US" smtClean="0"/>
              <a:t>10/10/2025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F5EFEB-1F91-35C4-6948-76E60B66E7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2862A9-8EC0-4A2E-3650-F0F9B17852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E6C129-4637-491B-8D45-10C13E138E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40582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1ECCBB-6133-9A6D-15CD-78C0D108AE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44A8165-C3E2-E1E9-5AB4-2D0E7A273FE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F2BF76E-5E33-ECD0-22C0-E85C4C87A90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5D1D169-0FA4-D325-8678-FD8D1E8CF1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B5F7AA-9A8B-424C-BF51-CAF4F0046D43}" type="datetimeFigureOut">
              <a:rPr lang="en-US" smtClean="0"/>
              <a:t>10/10/2025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3174630-4395-CD80-A3FF-13D33AF263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CAA7C76-8F36-5143-1BDD-614225755A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E6C129-4637-491B-8D45-10C13E138E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33289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25FFC5-DC4B-095F-47AA-F6FB99A95C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2200CE3-9477-4B81-2028-5C5E2FBD1F7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6E4BEE3-8733-9C05-C22B-6B9FE1057F7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1BFECD3-9A9E-2857-B832-0AB3A2D3FB9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9D82B00-A317-6F37-CD27-4B8C856B92D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523FA16-F0A3-2A45-9BF6-A12F8E1665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B5F7AA-9A8B-424C-BF51-CAF4F0046D43}" type="datetimeFigureOut">
              <a:rPr lang="en-US" smtClean="0"/>
              <a:t>10/10/2025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4A4EED3-B1BB-4DE7-D685-C06F886148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A66CE4E-9E76-69D2-816C-EB0FA73DB5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E6C129-4637-491B-8D45-10C13E138E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67953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82B80A-C833-3341-300D-57E163283B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0C44A5F-A675-C146-9704-7C2E0337FF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B5F7AA-9A8B-424C-BF51-CAF4F0046D43}" type="datetimeFigureOut">
              <a:rPr lang="en-US" smtClean="0"/>
              <a:t>10/10/2025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6588596-D491-D0EF-467A-FB7D31611C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5AA6980-EC58-DB15-6ACF-A742CC4796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E6C129-4637-491B-8D45-10C13E138E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94068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61BE09C-7B92-E0BF-EACE-5FCBAC66C8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B5F7AA-9A8B-424C-BF51-CAF4F0046D43}" type="datetimeFigureOut">
              <a:rPr lang="en-US" smtClean="0"/>
              <a:t>10/10/2025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09B3A1A-44FB-41ED-592E-9C8543DAEB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6A716DB-7588-19E0-76CA-BDFAD7FEB2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E6C129-4637-491B-8D45-10C13E138E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82033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2A6AF1-A701-A9ED-E1D8-275B1C2F72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56149B-1AE8-4CCF-54D8-5B312A6A44F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E4E061C-C0A8-BEE9-2DD7-36A4DEF5E03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8C5BEF1-B6CF-5579-1061-FD70DB1D0E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B5F7AA-9A8B-424C-BF51-CAF4F0046D43}" type="datetimeFigureOut">
              <a:rPr lang="en-US" smtClean="0"/>
              <a:t>10/10/2025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AA1CE25-DA48-6606-E932-9C84418DC1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EC14D7D-0B73-6AC4-9A4A-AB74713C99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E6C129-4637-491B-8D45-10C13E138E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8441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6E8D23-503B-C88F-8D41-29E8B4B972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8DAE0EB-15BA-4DA5-307E-770DFECC904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6A6F8F8-BD3F-3E8C-DC84-2F1C76AE635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F3EB463-4EAA-1FCE-7881-41DE2D4D10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B5F7AA-9A8B-424C-BF51-CAF4F0046D43}" type="datetimeFigureOut">
              <a:rPr lang="en-US" smtClean="0"/>
              <a:t>10/10/2025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CFCA4C2-0A04-0477-5D80-3C20D45E2E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798AE39-D32A-6BE7-C586-AAE94A74D0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E6C129-4637-491B-8D45-10C13E138E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0333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CDF4981-1E7D-6D67-F92A-E625232B9F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F6E15CC-51DD-E265-B7BB-B5EA80EE6E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82F0C08-1D0E-0FC0-E878-17FCD8F6B76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BB5F7AA-9A8B-424C-BF51-CAF4F0046D43}" type="datetimeFigureOut">
              <a:rPr lang="en-US" smtClean="0"/>
              <a:t>10/10/2025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F285EF2-6C7B-BA9A-2132-A7EACE5F948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A0E14A5-AF41-7D96-5960-B4A4BAC0FA6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AE6C129-4637-491B-8D45-10C13E138E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7828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2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0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3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6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7702-3EE3-D2A1-D066-F6871D4A08F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13 October 2025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D1352EC-567B-1E3A-A86C-83CA4F623A6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413409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5CF184-C837-0987-07EB-274D40C67C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Fitting Simulated Alpha Energy Histogram (first with summed pad charge)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793B087-50E0-7794-860B-8E2068BB3E7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25000" lnSpcReduction="20000"/>
          </a:bodyPr>
          <a:lstStyle/>
          <a:p>
            <a:pPr marL="0" indent="0">
              <a:buNone/>
            </a:pPr>
            <a:r>
              <a:rPr lang="en-US" dirty="0"/>
              <a:t>Parameters go: height, mean, sigma for all 5 gaussians</a:t>
            </a:r>
          </a:p>
          <a:p>
            <a:pPr marL="0" indent="0">
              <a:buNone/>
            </a:pPr>
            <a:r>
              <a:rPr lang="en-US" dirty="0"/>
              <a:t>Info in &lt;</a:t>
            </a:r>
            <a:r>
              <a:rPr lang="en-US" dirty="0" err="1"/>
              <a:t>TCanvas</a:t>
            </a:r>
            <a:r>
              <a:rPr lang="en-US" dirty="0"/>
              <a:t>::</a:t>
            </a:r>
            <a:r>
              <a:rPr lang="en-US" dirty="0" err="1"/>
              <a:t>MakeDefCanvas</a:t>
            </a:r>
            <a:r>
              <a:rPr lang="en-US" dirty="0"/>
              <a:t>&gt;:  created default </a:t>
            </a:r>
            <a:r>
              <a:rPr lang="en-US" dirty="0" err="1"/>
              <a:t>TCanvas</a:t>
            </a:r>
            <a:r>
              <a:rPr lang="en-US" dirty="0"/>
              <a:t> with name c1</a:t>
            </a:r>
          </a:p>
          <a:p>
            <a:pPr marL="0" indent="0">
              <a:buNone/>
            </a:pPr>
            <a:r>
              <a:rPr lang="en-US" dirty="0"/>
              <a:t> FCN=6113.2 FROM MIGRAD    STATUS=CONVERGED     673 CALLS         674 TOTAL</a:t>
            </a:r>
          </a:p>
          <a:p>
            <a:pPr marL="0" indent="0">
              <a:buNone/>
            </a:pPr>
            <a:r>
              <a:rPr lang="en-US" dirty="0"/>
              <a:t>                     EDM=1.77388e-07    STRATEGY= 1      ERROR MATRIX ACCURATE </a:t>
            </a:r>
          </a:p>
          <a:p>
            <a:pPr marL="0" indent="0">
              <a:buNone/>
            </a:pPr>
            <a:r>
              <a:rPr lang="en-US" dirty="0"/>
              <a:t>  EXT PARAMETER                                   STEP         FIRST   </a:t>
            </a:r>
          </a:p>
          <a:p>
            <a:pPr marL="0" indent="0">
              <a:buNone/>
            </a:pPr>
            <a:r>
              <a:rPr lang="en-US" dirty="0"/>
              <a:t>  NO.   NAME      VALUE            ERROR          SIZE      DERIVATIVE </a:t>
            </a:r>
          </a:p>
          <a:p>
            <a:pPr marL="0" indent="0">
              <a:buNone/>
            </a:pPr>
            <a:r>
              <a:rPr lang="en-US" dirty="0"/>
              <a:t>   1  p0           1.02120e+03   2.68751e+01   7.58420e-01  -1.27621e-06</a:t>
            </a:r>
          </a:p>
          <a:p>
            <a:pPr marL="0" indent="0">
              <a:buNone/>
            </a:pPr>
            <a:r>
              <a:rPr lang="en-US" dirty="0"/>
              <a:t>   2  p1           6.57582e+05   2.32818e+01   8.25471e-01   5.66938e-06</a:t>
            </a:r>
          </a:p>
          <a:p>
            <a:pPr marL="0" indent="0">
              <a:buNone/>
            </a:pPr>
            <a:r>
              <a:rPr lang="en-US" dirty="0"/>
              <a:t>   3  p2           1.05893e+03   2.24045e+01   5.71718e-01   1.18503e-05</a:t>
            </a:r>
          </a:p>
          <a:p>
            <a:pPr marL="0" indent="0">
              <a:buNone/>
            </a:pPr>
            <a:r>
              <a:rPr lang="en-US" dirty="0"/>
              <a:t>   4  p3           3.98063e+02   1.76619e+01   4.59347e-01   8.80221e-06</a:t>
            </a:r>
          </a:p>
          <a:p>
            <a:pPr marL="0" indent="0">
              <a:buNone/>
            </a:pPr>
            <a:r>
              <a:rPr lang="en-US" dirty="0"/>
              <a:t>   5  p4           6.61935e+05   4.26517e+01   1.47687e+00  -2.09106e-06</a:t>
            </a:r>
          </a:p>
          <a:p>
            <a:pPr marL="0" indent="0">
              <a:buNone/>
            </a:pPr>
            <a:r>
              <a:rPr lang="en-US" dirty="0"/>
              <a:t>   6  p5           1.16509e+03   4.97989e+01   1.16185e+00  -2.39282e-06</a:t>
            </a:r>
          </a:p>
          <a:p>
            <a:pPr marL="0" indent="0">
              <a:buNone/>
            </a:pPr>
            <a:r>
              <a:rPr lang="en-US" dirty="0"/>
              <a:t>   7  p6           3.89854e+03   5.02064e+01   1.48059e+00   2.71406e-06</a:t>
            </a:r>
          </a:p>
          <a:p>
            <a:pPr marL="0" indent="0">
              <a:buNone/>
            </a:pPr>
            <a:r>
              <a:rPr lang="en-US" dirty="0"/>
              <a:t>   8  p7           6.83369e+05   1.04000e+01   3.92774e-01   6.43081e-06</a:t>
            </a:r>
          </a:p>
          <a:p>
            <a:pPr marL="0" indent="0">
              <a:buNone/>
            </a:pPr>
            <a:r>
              <a:rPr lang="en-US" dirty="0"/>
              <a:t>   9  p8           1.03421e+03   8.45148e+00   2.47610e-01   3.29082e-05</a:t>
            </a:r>
          </a:p>
          <a:p>
            <a:pPr marL="0" indent="0">
              <a:buNone/>
            </a:pPr>
            <a:r>
              <a:rPr lang="en-US" dirty="0"/>
              <a:t>  10  p9           3.51243e+03   4.64270e+01   1.38301e+00  -3.44665e-06</a:t>
            </a:r>
          </a:p>
          <a:p>
            <a:pPr marL="0" indent="0">
              <a:buNone/>
            </a:pPr>
            <a:r>
              <a:rPr lang="en-US" dirty="0"/>
              <a:t>  11  p10          7.36573e+05   1.12849e+01   4.20491e-01  -2.63204e-06</a:t>
            </a:r>
          </a:p>
          <a:p>
            <a:pPr marL="0" indent="0">
              <a:buNone/>
            </a:pPr>
            <a:r>
              <a:rPr lang="en-US" dirty="0"/>
              <a:t>  12  p11          1.06789e+03   8.82089e+00   2.58855e-01  -3.03174e-05</a:t>
            </a:r>
          </a:p>
          <a:p>
            <a:pPr marL="0" indent="0">
              <a:buNone/>
            </a:pPr>
            <a:r>
              <a:rPr lang="en-US" dirty="0"/>
              <a:t>  13  p12          1.52929e+03   2.84888e+01   8.57360e-01  -3.81429e-06</a:t>
            </a:r>
          </a:p>
          <a:p>
            <a:pPr marL="0" indent="0">
              <a:buNone/>
            </a:pPr>
            <a:r>
              <a:rPr lang="en-US" dirty="0"/>
              <a:t>  14  p13          9.54374e+05   1.85232e+01   6.78596e-01  -2.65145e-06</a:t>
            </a:r>
          </a:p>
          <a:p>
            <a:pPr marL="0" indent="0">
              <a:buNone/>
            </a:pPr>
            <a:r>
              <a:rPr lang="en-US" dirty="0"/>
              <a:t>  15  p14          1.20996e+03   1.38623e+01   4.06432e-01   1.02404e-05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373E397-9419-F095-B8D4-C600660F7418}"/>
              </a:ext>
            </a:extLst>
          </p:cNvPr>
          <p:cNvSpPr txBox="1"/>
          <p:nvPr/>
        </p:nvSpPr>
        <p:spPr>
          <a:xfrm>
            <a:off x="6096000" y="1690688"/>
            <a:ext cx="591921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Alpha peak intensity as a ratio of the Rn-220 alpha:</a:t>
            </a:r>
          </a:p>
          <a:p>
            <a:r>
              <a:rPr lang="en-US" dirty="0"/>
              <a:t>Rn-220: 1</a:t>
            </a:r>
          </a:p>
          <a:p>
            <a:r>
              <a:rPr lang="en-US" dirty="0"/>
              <a:t>Po-216: 0.9303</a:t>
            </a:r>
          </a:p>
          <a:p>
            <a:r>
              <a:rPr lang="en-US" dirty="0"/>
              <a:t>Bi-212 (25%): 0.2682</a:t>
            </a:r>
          </a:p>
          <a:p>
            <a:r>
              <a:rPr lang="en-US" dirty="0"/>
              <a:t>Bi-212 (10%): 0.1150</a:t>
            </a:r>
          </a:p>
          <a:p>
            <a:r>
              <a:rPr lang="en-US" dirty="0"/>
              <a:t>Po-212: 0.4589 </a:t>
            </a:r>
          </a:p>
        </p:txBody>
      </p:sp>
    </p:spTree>
    <p:extLst>
      <p:ext uri="{BB962C8B-B14F-4D97-AF65-F5344CB8AC3E}">
        <p14:creationId xmlns:p14="http://schemas.microsoft.com/office/powerpoint/2010/main" val="346821086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48695C-BE5D-1CC5-539C-183BCE9312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 descr="A graph showing a number of lines&#10;&#10;AI-generated content may be incorrect.">
            <a:extLst>
              <a:ext uri="{FF2B5EF4-FFF2-40B4-BE49-F238E27FC236}">
                <a16:creationId xmlns:a16="http://schemas.microsoft.com/office/drawing/2014/main" id="{443A51C5-F5F7-1088-BAFC-C70218BEE10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75667"/>
            <a:ext cx="12192001" cy="6248560"/>
          </a:xfr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956369B3-8957-E9E6-0AA1-FFFE694EF07A}"/>
              </a:ext>
            </a:extLst>
          </p:cNvPr>
          <p:cNvSpPr txBox="1"/>
          <p:nvPr/>
        </p:nvSpPr>
        <p:spPr>
          <a:xfrm>
            <a:off x="2383535" y="1099152"/>
            <a:ext cx="12435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aseline="30000" dirty="0"/>
              <a:t>220</a:t>
            </a:r>
            <a:r>
              <a:rPr lang="en-US" dirty="0"/>
              <a:t>Rn 6.288 MeV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587A2DC-6447-D4DF-E290-51E827DFCDD0}"/>
              </a:ext>
            </a:extLst>
          </p:cNvPr>
          <p:cNvSpPr txBox="1"/>
          <p:nvPr/>
        </p:nvSpPr>
        <p:spPr>
          <a:xfrm>
            <a:off x="3627119" y="1800278"/>
            <a:ext cx="12435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aseline="30000" dirty="0"/>
              <a:t>216</a:t>
            </a:r>
            <a:r>
              <a:rPr lang="en-US" dirty="0"/>
              <a:t>Po 6.778 MeV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1C0E2B1-E1F2-232E-19D2-A249CA8E8F90}"/>
              </a:ext>
            </a:extLst>
          </p:cNvPr>
          <p:cNvSpPr txBox="1"/>
          <p:nvPr/>
        </p:nvSpPr>
        <p:spPr>
          <a:xfrm>
            <a:off x="8561831" y="3884292"/>
            <a:ext cx="12435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aseline="30000" dirty="0"/>
              <a:t>212</a:t>
            </a:r>
            <a:r>
              <a:rPr lang="en-US" dirty="0"/>
              <a:t>Po 8.785 MeV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AA869C2-88A0-0BDD-EF2F-DBAA57988FA4}"/>
              </a:ext>
            </a:extLst>
          </p:cNvPr>
          <p:cNvSpPr txBox="1"/>
          <p:nvPr/>
        </p:nvSpPr>
        <p:spPr>
          <a:xfrm>
            <a:off x="1761743" y="4466187"/>
            <a:ext cx="12435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aseline="30000" dirty="0"/>
              <a:t>212</a:t>
            </a:r>
            <a:r>
              <a:rPr lang="en-US" dirty="0"/>
              <a:t>Bi</a:t>
            </a:r>
          </a:p>
          <a:p>
            <a:pPr algn="ctr"/>
            <a:r>
              <a:rPr lang="en-US" dirty="0"/>
              <a:t>6.051 MeV</a:t>
            </a:r>
          </a:p>
          <a:p>
            <a:pPr algn="ctr"/>
            <a:r>
              <a:rPr lang="en-US" dirty="0"/>
              <a:t>6.090 MeV</a:t>
            </a:r>
          </a:p>
        </p:txBody>
      </p:sp>
    </p:spTree>
    <p:extLst>
      <p:ext uri="{BB962C8B-B14F-4D97-AF65-F5344CB8AC3E}">
        <p14:creationId xmlns:p14="http://schemas.microsoft.com/office/powerpoint/2010/main" val="7178587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CA6353-AD77-1AD6-D959-901BCF9B98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5160264" cy="1325563"/>
          </a:xfrm>
        </p:spPr>
        <p:txBody>
          <a:bodyPr>
            <a:normAutofit fontScale="90000"/>
          </a:bodyPr>
          <a:lstStyle/>
          <a:p>
            <a:r>
              <a:rPr lang="en-US" dirty="0"/>
              <a:t>Fitting only run 193 (pad gain matched) with 4 peaks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09BD4C-8FD5-BCD6-3836-A599ED2793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2506662"/>
            <a:ext cx="10515600" cy="4351338"/>
          </a:xfrm>
        </p:spPr>
        <p:txBody>
          <a:bodyPr>
            <a:normAutofit fontScale="47500" lnSpcReduction="20000"/>
          </a:bodyPr>
          <a:lstStyle/>
          <a:p>
            <a:pPr marL="0" indent="0">
              <a:buNone/>
            </a:pPr>
            <a:r>
              <a:rPr lang="en-US" dirty="0"/>
              <a:t>FCN=3012.56 FROM MIGRAD    STATUS=CONVERGED     801 CALLS         802 TOTAL</a:t>
            </a:r>
          </a:p>
          <a:p>
            <a:pPr marL="0" indent="0">
              <a:buNone/>
            </a:pPr>
            <a:r>
              <a:rPr lang="en-US" dirty="0"/>
              <a:t>EDM=6.21909e-08    STRATEGY= 1  ERROR MATRIX UNCERTAINTY   1.7 per cent</a:t>
            </a:r>
          </a:p>
          <a:p>
            <a:pPr marL="0" indent="0">
              <a:buNone/>
            </a:pPr>
            <a:r>
              <a:rPr lang="en-US" dirty="0"/>
              <a:t>  EXT PARAMETER                                   STEP         FIRST   </a:t>
            </a:r>
          </a:p>
          <a:p>
            <a:pPr marL="0" indent="0">
              <a:buNone/>
            </a:pPr>
            <a:r>
              <a:rPr lang="en-US" dirty="0"/>
              <a:t>  NO.   NAME      VALUE            ERROR          SIZE      DERIVATIVE </a:t>
            </a:r>
          </a:p>
          <a:p>
            <a:pPr marL="0" indent="0">
              <a:buNone/>
            </a:pPr>
            <a:r>
              <a:rPr lang="en-US" dirty="0"/>
              <a:t>   1  p0           8.27234e+02   3.16371e+01  -8.73383e-03  -1.32870e-05</a:t>
            </a:r>
          </a:p>
          <a:p>
            <a:pPr marL="0" indent="0">
              <a:buNone/>
            </a:pPr>
            <a:r>
              <a:rPr lang="en-US" dirty="0"/>
              <a:t>   2  p1           7.00239e+05   2.00041e+03  -2.90256e-03   5.11753e-08</a:t>
            </a:r>
          </a:p>
          <a:p>
            <a:pPr marL="0" indent="0">
              <a:buNone/>
            </a:pPr>
            <a:r>
              <a:rPr lang="en-US" dirty="0"/>
              <a:t>   3  p2           2.16669e+04   1.25807e+03  -4.60646e-03  -7.65343e-09</a:t>
            </a:r>
          </a:p>
          <a:p>
            <a:pPr marL="0" indent="0">
              <a:buNone/>
            </a:pPr>
            <a:r>
              <a:rPr lang="en-US" dirty="0"/>
              <a:t>   4  p3           3.63666e+03   8.01600e+01  -4.33089e-02   4.47565e-06</a:t>
            </a:r>
          </a:p>
          <a:p>
            <a:pPr marL="0" indent="0">
              <a:buNone/>
            </a:pPr>
            <a:r>
              <a:rPr lang="en-US" dirty="0"/>
              <a:t>   5  p4           7.33086e+05   2.08958e+02  -9.04076e-02   2.46465e-06</a:t>
            </a:r>
          </a:p>
          <a:p>
            <a:pPr marL="0" indent="0">
              <a:buNone/>
            </a:pPr>
            <a:r>
              <a:rPr lang="en-US" dirty="0"/>
              <a:t>   6  p5           1.40124e+04   1.74877e+02   2.70418e-02  -2.67999e-06</a:t>
            </a:r>
          </a:p>
          <a:p>
            <a:pPr marL="0" indent="0">
              <a:buNone/>
            </a:pPr>
            <a:r>
              <a:rPr lang="en-US" dirty="0"/>
              <a:t>   7  p6           3.06762e+03   1.43134e+01   1.13668e-02   2.01739e-05</a:t>
            </a:r>
          </a:p>
          <a:p>
            <a:pPr marL="0" indent="0">
              <a:buNone/>
            </a:pPr>
            <a:r>
              <a:rPr lang="en-US" dirty="0"/>
              <a:t>   8  p7           7.86203e+05   1.81164e+02  -1.73758e-01   1.38646e-06</a:t>
            </a:r>
          </a:p>
          <a:p>
            <a:pPr marL="0" indent="0">
              <a:buNone/>
            </a:pPr>
            <a:r>
              <a:rPr lang="en-US" dirty="0"/>
              <a:t>   9  p8           2.29901e+04   1.46819e+02   2.11545e-01   1.56274e-06</a:t>
            </a:r>
          </a:p>
          <a:p>
            <a:pPr marL="0" indent="0">
              <a:buNone/>
            </a:pPr>
            <a:r>
              <a:rPr lang="en-US" dirty="0"/>
              <a:t>  10  p9           3.55822e+02   4.91679e+00  -2.85808e-03  -2.15593e-05</a:t>
            </a:r>
          </a:p>
          <a:p>
            <a:pPr marL="0" indent="0">
              <a:buNone/>
            </a:pPr>
            <a:r>
              <a:rPr lang="en-US" dirty="0"/>
              <a:t>  11  p10          1.00657e+06   2.30717e+02  -1.31634e-02  -1.87575e-07</a:t>
            </a:r>
          </a:p>
          <a:p>
            <a:pPr marL="0" indent="0">
              <a:buNone/>
            </a:pPr>
            <a:r>
              <a:rPr lang="en-US" dirty="0"/>
              <a:t>  12  p11          2.27969e+04   2.25032e+02   2.29277e-01   1.31633e-08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499AEB0-0375-4D45-9D28-974C9C1945F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3600"/>
          <a:stretch>
            <a:fillRect/>
          </a:stretch>
        </p:blipFill>
        <p:spPr>
          <a:xfrm>
            <a:off x="5846545" y="246888"/>
            <a:ext cx="6345455" cy="6611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33132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F45761-DCA5-12A5-9B9B-7B9D73FD73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2688937"/>
          </a:xfrm>
        </p:spPr>
        <p:txBody>
          <a:bodyPr>
            <a:normAutofit/>
          </a:bodyPr>
          <a:lstStyle/>
          <a:p>
            <a:r>
              <a:rPr lang="en-US" dirty="0"/>
              <a:t>WIP: fitting the time difference spectrum and using the resulting distribution in Z to re-generate the simulated data (currently attempting to use </a:t>
            </a:r>
            <a:r>
              <a:rPr lang="en-US" dirty="0" err="1"/>
              <a:t>RooFit</a:t>
            </a:r>
            <a:r>
              <a:rPr lang="en-US" dirty="0"/>
              <a:t> to do this)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8F59D7D-A991-A4A6-0699-4D4B6C1FCBB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654351"/>
            <a:ext cx="5436990" cy="269388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7F9D04A-6416-8C3D-6A56-677468EDFC6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44283" y="2688939"/>
            <a:ext cx="4847717" cy="2624709"/>
          </a:xfrm>
          <a:prstGeom prst="rect">
            <a:avLst/>
          </a:prstGeom>
        </p:spPr>
      </p:pic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7AF36795-D0F1-4E30-F078-BE97F345336B}"/>
              </a:ext>
            </a:extLst>
          </p:cNvPr>
          <p:cNvCxnSpPr/>
          <p:nvPr/>
        </p:nvCxnSpPr>
        <p:spPr>
          <a:xfrm>
            <a:off x="5217534" y="4001293"/>
            <a:ext cx="1907293" cy="0"/>
          </a:xfrm>
          <a:prstGeom prst="straightConnector1">
            <a:avLst/>
          </a:prstGeom>
          <a:ln w="76200"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4341934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682EB4-D96E-B134-3014-3E1460B423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686435"/>
          </a:xfrm>
        </p:spPr>
        <p:txBody>
          <a:bodyPr>
            <a:normAutofit fontScale="90000"/>
          </a:bodyPr>
          <a:lstStyle/>
          <a:p>
            <a:r>
              <a:rPr lang="en-US" dirty="0"/>
              <a:t>Tl-208 peak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F368871-697F-3BFA-A534-D8DEFB65BB4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579514"/>
            <a:ext cx="10515600" cy="4351338"/>
          </a:xfrm>
        </p:spPr>
        <p:txBody>
          <a:bodyPr/>
          <a:lstStyle/>
          <a:p>
            <a:r>
              <a:rPr lang="en-US" dirty="0"/>
              <a:t>Need to compare this gated spectrum to the ungated spectrum and </a:t>
            </a:r>
            <a:r>
              <a:rPr lang="en-US" dirty="0" err="1"/>
              <a:t>bg</a:t>
            </a:r>
            <a:r>
              <a:rPr lang="en-US" dirty="0"/>
              <a:t> spectrum</a:t>
            </a:r>
          </a:p>
          <a:p>
            <a:r>
              <a:rPr lang="en-US" dirty="0"/>
              <a:t>288 keV</a:t>
            </a:r>
          </a:p>
          <a:p>
            <a:r>
              <a:rPr lang="en-US" dirty="0"/>
              <a:t>328 keV</a:t>
            </a:r>
          </a:p>
          <a:p>
            <a:r>
              <a:rPr lang="en-US" dirty="0"/>
              <a:t>453 keV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730D35C-376C-F5EA-3124-1C9F15F4E97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35285" y="2804300"/>
            <a:ext cx="8156715" cy="40537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805C217-42C1-5D39-A91C-DB981D9ABBA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902534"/>
            <a:ext cx="4035285" cy="3955466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FCFDB703-205F-563C-B37A-0E9ACBA20BA5}"/>
              </a:ext>
            </a:extLst>
          </p:cNvPr>
          <p:cNvSpPr/>
          <p:nvPr/>
        </p:nvSpPr>
        <p:spPr>
          <a:xfrm>
            <a:off x="722376" y="5148072"/>
            <a:ext cx="3236976" cy="19202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59D9B74-7EE4-DEC8-F57B-8E3A8DE55E1B}"/>
              </a:ext>
            </a:extLst>
          </p:cNvPr>
          <p:cNvSpPr/>
          <p:nvPr/>
        </p:nvSpPr>
        <p:spPr>
          <a:xfrm>
            <a:off x="722376" y="5340096"/>
            <a:ext cx="3236976" cy="19202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05DB668-2429-9C36-3E72-42F197D37C45}"/>
              </a:ext>
            </a:extLst>
          </p:cNvPr>
          <p:cNvSpPr/>
          <p:nvPr/>
        </p:nvSpPr>
        <p:spPr>
          <a:xfrm>
            <a:off x="722376" y="5724144"/>
            <a:ext cx="3236976" cy="19202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85148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557350-6BFD-4580-C30D-615AAEB5F8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1E25052-D740-A24B-9873-85E319C500D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D695537-6E34-FCD7-3E32-7C360D1ECE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06830"/>
            <a:ext cx="12192000" cy="604433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35727BB-FD46-E6F1-3B90-BE081C2DA4B1}"/>
              </a:ext>
            </a:extLst>
          </p:cNvPr>
          <p:cNvSpPr txBox="1"/>
          <p:nvPr/>
        </p:nvSpPr>
        <p:spPr>
          <a:xfrm>
            <a:off x="3544951" y="2881427"/>
            <a:ext cx="1088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288 keV</a:t>
            </a: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80114C36-1F00-E6FD-F494-F7C26AA52936}"/>
              </a:ext>
            </a:extLst>
          </p:cNvPr>
          <p:cNvCxnSpPr>
            <a:cxnSpLocks/>
          </p:cNvCxnSpPr>
          <p:nvPr/>
        </p:nvCxnSpPr>
        <p:spPr>
          <a:xfrm>
            <a:off x="4089019" y="3277124"/>
            <a:ext cx="0" cy="660161"/>
          </a:xfrm>
          <a:prstGeom prst="straightConnector1">
            <a:avLst/>
          </a:prstGeom>
          <a:ln w="57150"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1580B16A-321F-D4EC-5DC8-F93422E492E4}"/>
              </a:ext>
            </a:extLst>
          </p:cNvPr>
          <p:cNvSpPr txBox="1"/>
          <p:nvPr/>
        </p:nvSpPr>
        <p:spPr>
          <a:xfrm>
            <a:off x="4822063" y="3593592"/>
            <a:ext cx="1088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328 keV</a:t>
            </a: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6D1873A7-089B-F9F8-72CC-244F97991110}"/>
              </a:ext>
            </a:extLst>
          </p:cNvPr>
          <p:cNvCxnSpPr>
            <a:cxnSpLocks/>
          </p:cNvCxnSpPr>
          <p:nvPr/>
        </p:nvCxnSpPr>
        <p:spPr>
          <a:xfrm>
            <a:off x="5366131" y="3989289"/>
            <a:ext cx="0" cy="660161"/>
          </a:xfrm>
          <a:prstGeom prst="straightConnector1">
            <a:avLst/>
          </a:prstGeom>
          <a:ln w="57150"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BA10134E-C6F6-E51E-1E09-B2A3A93FBFAD}"/>
              </a:ext>
            </a:extLst>
          </p:cNvPr>
          <p:cNvSpPr txBox="1"/>
          <p:nvPr/>
        </p:nvSpPr>
        <p:spPr>
          <a:xfrm>
            <a:off x="8888095" y="3572256"/>
            <a:ext cx="1088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453 keV</a:t>
            </a: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9A1A1EF1-9DAF-782C-2B8A-E65EFDCFB3D0}"/>
              </a:ext>
            </a:extLst>
          </p:cNvPr>
          <p:cNvCxnSpPr>
            <a:cxnSpLocks/>
          </p:cNvCxnSpPr>
          <p:nvPr/>
        </p:nvCxnSpPr>
        <p:spPr>
          <a:xfrm>
            <a:off x="9432163" y="3967953"/>
            <a:ext cx="0" cy="660161"/>
          </a:xfrm>
          <a:prstGeom prst="straightConnector1">
            <a:avLst/>
          </a:prstGeom>
          <a:ln w="57150"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A7BB1E00-F692-E12F-6BD2-609318E6567A}"/>
              </a:ext>
            </a:extLst>
          </p:cNvPr>
          <p:cNvSpPr txBox="1"/>
          <p:nvPr/>
        </p:nvSpPr>
        <p:spPr>
          <a:xfrm>
            <a:off x="7360920" y="365125"/>
            <a:ext cx="5029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(Gated on signal in mesh logic)</a:t>
            </a:r>
          </a:p>
        </p:txBody>
      </p:sp>
    </p:spTree>
    <p:extLst>
      <p:ext uri="{BB962C8B-B14F-4D97-AF65-F5344CB8AC3E}">
        <p14:creationId xmlns:p14="http://schemas.microsoft.com/office/powerpoint/2010/main" val="428608306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2DE2AF-414A-6E54-2B90-B4F3C8C430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49E45D2-F2AF-3406-F997-0EDE665F295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0AB9072-868E-2E50-E24D-C7729642A8F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17856"/>
            <a:ext cx="12192000" cy="602228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7C7C4ED-DB3D-CF8C-1160-0FE6B2307C08}"/>
              </a:ext>
            </a:extLst>
          </p:cNvPr>
          <p:cNvSpPr txBox="1"/>
          <p:nvPr/>
        </p:nvSpPr>
        <p:spPr>
          <a:xfrm>
            <a:off x="3544951" y="2881427"/>
            <a:ext cx="1088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288 keV</a:t>
            </a: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77598B41-7FEB-6EC6-474E-FCC45D8096BC}"/>
              </a:ext>
            </a:extLst>
          </p:cNvPr>
          <p:cNvCxnSpPr>
            <a:cxnSpLocks/>
          </p:cNvCxnSpPr>
          <p:nvPr/>
        </p:nvCxnSpPr>
        <p:spPr>
          <a:xfrm>
            <a:off x="4089019" y="3277124"/>
            <a:ext cx="0" cy="660161"/>
          </a:xfrm>
          <a:prstGeom prst="straightConnector1">
            <a:avLst/>
          </a:prstGeom>
          <a:ln w="57150"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8A9E84E7-0B4E-833E-83D0-C7DF963879FC}"/>
              </a:ext>
            </a:extLst>
          </p:cNvPr>
          <p:cNvSpPr txBox="1"/>
          <p:nvPr/>
        </p:nvSpPr>
        <p:spPr>
          <a:xfrm>
            <a:off x="4822063" y="3593592"/>
            <a:ext cx="1088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328 keV</a:t>
            </a: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53C96B4A-D72F-93F5-22D0-CE194A0A034D}"/>
              </a:ext>
            </a:extLst>
          </p:cNvPr>
          <p:cNvCxnSpPr>
            <a:cxnSpLocks/>
          </p:cNvCxnSpPr>
          <p:nvPr/>
        </p:nvCxnSpPr>
        <p:spPr>
          <a:xfrm>
            <a:off x="5366131" y="3989289"/>
            <a:ext cx="0" cy="660161"/>
          </a:xfrm>
          <a:prstGeom prst="straightConnector1">
            <a:avLst/>
          </a:prstGeom>
          <a:ln w="57150"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E9BCA3E7-0047-E0D8-B044-C61C3903C323}"/>
              </a:ext>
            </a:extLst>
          </p:cNvPr>
          <p:cNvSpPr txBox="1"/>
          <p:nvPr/>
        </p:nvSpPr>
        <p:spPr>
          <a:xfrm>
            <a:off x="8888095" y="3572256"/>
            <a:ext cx="1088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453 keV</a:t>
            </a:r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8AD00420-FEC6-7F64-0D2E-CA6B21617E5F}"/>
              </a:ext>
            </a:extLst>
          </p:cNvPr>
          <p:cNvCxnSpPr>
            <a:cxnSpLocks/>
          </p:cNvCxnSpPr>
          <p:nvPr/>
        </p:nvCxnSpPr>
        <p:spPr>
          <a:xfrm>
            <a:off x="9432163" y="3967953"/>
            <a:ext cx="0" cy="660161"/>
          </a:xfrm>
          <a:prstGeom prst="straightConnector1">
            <a:avLst/>
          </a:prstGeom>
          <a:ln w="57150"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121410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A5B611-B7E4-699E-4ED5-2F05D3BDD3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8255"/>
            <a:ext cx="10515600" cy="1807370"/>
          </a:xfrm>
        </p:spPr>
        <p:txBody>
          <a:bodyPr>
            <a:normAutofit fontScale="90000"/>
          </a:bodyPr>
          <a:lstStyle/>
          <a:p>
            <a:r>
              <a:rPr lang="en-US" dirty="0"/>
              <a:t>Compare veto vs non-veto two particle events (fit will be worse because of boundary restrictions on the events that should be vetoed)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4C3401-D43E-94EE-1424-87F63BE48C6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14552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253277-71B5-2C64-FC35-DB71132D40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Why does the mesh – gamma time drop off at 6,000 ns?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313091-DE4D-81FA-7C5D-DA22D1458AA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8BB2550-9B95-72A1-5F61-43C02A5833F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65376" y="1690688"/>
            <a:ext cx="8461248" cy="4325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02852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6B4EB04-2191-9B11-6A3F-9B8E0F1116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0"/>
            <a:ext cx="10515600" cy="4351338"/>
          </a:xfrm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r>
              <a:rPr lang="en-US" dirty="0"/>
              <a:t>&lt;spdaq55:rootfile &gt;root </a:t>
            </a:r>
            <a:r>
              <a:rPr lang="en-US" dirty="0" err="1"/>
              <a:t>time_diff_fit.C</a:t>
            </a:r>
            <a:r>
              <a:rPr lang="en-US" dirty="0"/>
              <a:t> </a:t>
            </a:r>
          </a:p>
          <a:p>
            <a:pPr marL="0" indent="0">
              <a:buNone/>
            </a:pPr>
            <a:r>
              <a:rPr lang="en-US" dirty="0"/>
              <a:t>   ------------------------------------------------------------------</a:t>
            </a:r>
          </a:p>
          <a:p>
            <a:pPr marL="0" indent="0">
              <a:buNone/>
            </a:pPr>
            <a:r>
              <a:rPr lang="en-US" dirty="0"/>
              <a:t>  | Welcome to ROOT 6.24/06                        https://root.cern |</a:t>
            </a:r>
          </a:p>
          <a:p>
            <a:pPr marL="0" indent="0">
              <a:buNone/>
            </a:pPr>
            <a:r>
              <a:rPr lang="en-US" dirty="0"/>
              <a:t>  | (c) 1995-2021, The ROOT Team; conception: R. Brun, F. Rademakers |</a:t>
            </a:r>
          </a:p>
          <a:p>
            <a:pPr marL="0" indent="0">
              <a:buNone/>
            </a:pPr>
            <a:r>
              <a:rPr lang="en-US" dirty="0"/>
              <a:t>  | Built for linuxx8664gcc on Sep 02 2021, 14:20:23                 |</a:t>
            </a:r>
          </a:p>
          <a:p>
            <a:pPr marL="0" indent="0">
              <a:buNone/>
            </a:pPr>
            <a:r>
              <a:rPr lang="en-US" dirty="0"/>
              <a:t>  | From tags/v6-24-06@v6-24-06                                      |</a:t>
            </a:r>
          </a:p>
          <a:p>
            <a:pPr marL="0" indent="0">
              <a:buNone/>
            </a:pPr>
            <a:r>
              <a:rPr lang="en-US" dirty="0"/>
              <a:t>  | With                                                             |</a:t>
            </a:r>
          </a:p>
          <a:p>
            <a:pPr marL="0" indent="0">
              <a:buNone/>
            </a:pPr>
            <a:r>
              <a:rPr lang="en-US" dirty="0"/>
              <a:t>  | Try '.help', '.demo', '.license', '.credits', '.quit'/'.q'       |</a:t>
            </a:r>
          </a:p>
          <a:p>
            <a:pPr marL="0" indent="0">
              <a:buNone/>
            </a:pPr>
            <a:r>
              <a:rPr lang="en-US" dirty="0"/>
              <a:t>   ------------------------------------------------------------------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root [0] </a:t>
            </a:r>
          </a:p>
          <a:p>
            <a:pPr marL="0" indent="0">
              <a:buNone/>
            </a:pPr>
            <a:r>
              <a:rPr lang="en-US" dirty="0"/>
              <a:t>Processing </a:t>
            </a:r>
            <a:r>
              <a:rPr lang="en-US" dirty="0" err="1"/>
              <a:t>time_diff_fit.C</a:t>
            </a:r>
            <a:r>
              <a:rPr lang="en-US" dirty="0"/>
              <a:t>...</a:t>
            </a:r>
          </a:p>
          <a:p>
            <a:pPr marL="0" indent="0">
              <a:buNone/>
            </a:pPr>
            <a:r>
              <a:rPr lang="en-US" dirty="0"/>
              <a:t>Info in &lt;</a:t>
            </a:r>
            <a:r>
              <a:rPr lang="en-US" dirty="0" err="1"/>
              <a:t>TCanvas</a:t>
            </a:r>
            <a:r>
              <a:rPr lang="en-US" dirty="0"/>
              <a:t>::</a:t>
            </a:r>
            <a:r>
              <a:rPr lang="en-US" dirty="0" err="1"/>
              <a:t>MakeDefCanvas</a:t>
            </a:r>
            <a:r>
              <a:rPr lang="en-US" dirty="0"/>
              <a:t>&gt;:  created default </a:t>
            </a:r>
            <a:r>
              <a:rPr lang="en-US" dirty="0" err="1"/>
              <a:t>TCanvas</a:t>
            </a:r>
            <a:r>
              <a:rPr lang="en-US" dirty="0"/>
              <a:t> with name c1</a:t>
            </a:r>
          </a:p>
          <a:p>
            <a:pPr marL="0" indent="0">
              <a:buNone/>
            </a:pPr>
            <a:r>
              <a:rPr lang="en-US" dirty="0"/>
              <a:t> FCN=2001.05 FROM MIGRAD    STATUS=CONVERGED     651 CALLS         652 TOTAL</a:t>
            </a:r>
          </a:p>
          <a:p>
            <a:pPr marL="0" indent="0">
              <a:buNone/>
            </a:pPr>
            <a:r>
              <a:rPr lang="en-US" dirty="0"/>
              <a:t>                     EDM=1.5854e-07    STRATEGY= 1      ERROR MATRIX ACCURATE </a:t>
            </a:r>
          </a:p>
          <a:p>
            <a:pPr marL="0" indent="0">
              <a:buNone/>
            </a:pPr>
            <a:r>
              <a:rPr lang="en-US" dirty="0"/>
              <a:t>  EXT PARAMETER                                   STEP         FIRST   </a:t>
            </a:r>
          </a:p>
          <a:p>
            <a:pPr marL="0" indent="0">
              <a:buNone/>
            </a:pPr>
            <a:r>
              <a:rPr lang="en-US" dirty="0"/>
              <a:t>  NO.   NAME      VALUE            ERROR          SIZE      DERIVATIVE </a:t>
            </a:r>
          </a:p>
          <a:p>
            <a:pPr marL="0" indent="0">
              <a:buNone/>
            </a:pPr>
            <a:r>
              <a:rPr lang="en-US" dirty="0"/>
              <a:t>   1  p0           3.06864e+02   1.59046e+01   1.56179e-01   2.07294e-05</a:t>
            </a:r>
          </a:p>
          <a:p>
            <a:pPr marL="0" indent="0">
              <a:buNone/>
            </a:pPr>
            <a:r>
              <a:rPr lang="en-US" dirty="0"/>
              <a:t>   2  p1           5.23576e+03   6.42822e+00   1.35396e-01   1.62323e-05</a:t>
            </a:r>
          </a:p>
          <a:p>
            <a:pPr marL="0" indent="0">
              <a:buNone/>
            </a:pPr>
            <a:r>
              <a:rPr lang="en-US" dirty="0"/>
              <a:t>   3  p2           1.90989e+02   1.07476e+01   1.03437e-01   2.58040e-05</a:t>
            </a:r>
          </a:p>
          <a:p>
            <a:pPr marL="0" indent="0">
              <a:buNone/>
            </a:pPr>
            <a:r>
              <a:rPr lang="en-US" dirty="0"/>
              <a:t>   4  p3           1.07597e+02   6.22419e+00   9.75580e-02   5.99540e-06</a:t>
            </a:r>
          </a:p>
          <a:p>
            <a:pPr marL="0" indent="0">
              <a:buNone/>
            </a:pPr>
            <a:r>
              <a:rPr lang="en-US" dirty="0"/>
              <a:t>   5  p4          -3.43190e+03   3.31476e+01   5.57765e-01  -2.78483e-06</a:t>
            </a:r>
          </a:p>
          <a:p>
            <a:pPr marL="0" indent="0">
              <a:buNone/>
            </a:pPr>
            <a:r>
              <a:rPr lang="en-US" dirty="0"/>
              <a:t>   6  p5           4.39150e+02   3.92166e+01   4.63804e-01   5.28865e-06</a:t>
            </a:r>
          </a:p>
          <a:p>
            <a:pPr marL="0" indent="0">
              <a:buNone/>
            </a:pPr>
            <a:r>
              <a:rPr lang="en-US" dirty="0"/>
              <a:t>   7  p6           5.70427e+01   8.71000e+00   4.55861e-02  -6.87239e-05</a:t>
            </a:r>
          </a:p>
          <a:p>
            <a:pPr marL="0" indent="0">
              <a:buNone/>
            </a:pPr>
            <a:r>
              <a:rPr lang="en-US" dirty="0"/>
              <a:t>   8  p7           5.41271e+02   3.36456e+02   2.20720e+00  -7.43423e-07</a:t>
            </a:r>
          </a:p>
          <a:p>
            <a:pPr marL="0" indent="0">
              <a:buNone/>
            </a:pPr>
            <a:r>
              <a:rPr lang="en-US" dirty="0"/>
              <a:t>   9  p8           1.95897e+03   6.66690e+02   1.87355e+00   1.86022e-06</a:t>
            </a:r>
          </a:p>
          <a:p>
            <a:pPr marL="0" indent="0">
              <a:buNone/>
            </a:pPr>
            <a:r>
              <a:rPr lang="en-US" dirty="0"/>
              <a:t>  10  p9           1.46213e+03   1.12940e+01   2.13517e-02  -9.37002e-07</a:t>
            </a:r>
          </a:p>
          <a:p>
            <a:pPr marL="0" indent="0">
              <a:buNone/>
            </a:pPr>
            <a:r>
              <a:rPr lang="en-US" dirty="0"/>
              <a:t>  11  p10          2.12400e-03   1.91612e-03   4.22847e-06   2.17961e-01</a:t>
            </a:r>
          </a:p>
          <a:p>
            <a:pPr marL="0" indent="0">
              <a:buNone/>
            </a:pPr>
            <a:r>
              <a:rPr lang="en-US" dirty="0"/>
              <a:t>  12  p11          1.67789e-07   1.13929e-07   5.74601e-10   1.98591e+03</a:t>
            </a:r>
          </a:p>
          <a:p>
            <a:pPr marL="0" indent="0">
              <a:buNone/>
            </a:pPr>
            <a:r>
              <a:rPr lang="en-US" dirty="0"/>
              <a:t>root [1]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126E50A-1FDA-DEE1-E683-3479C43A76D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76126" y="2843784"/>
            <a:ext cx="8015874" cy="4014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17079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05101E-444A-B155-086A-33AC822AC0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Radiation Distribution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322DA3-45E6-5D93-2EFD-AAFB2E4C2D0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X- and Y-</a:t>
            </a:r>
            <a:r>
              <a:rPr lang="en-US" dirty="0" err="1"/>
              <a:t>dist</a:t>
            </a:r>
            <a:r>
              <a:rPr lang="en-US" dirty="0"/>
              <a:t> – </a:t>
            </a:r>
            <a:r>
              <a:rPr lang="en-US" dirty="0" err="1"/>
              <a:t>Highz</a:t>
            </a:r>
            <a:r>
              <a:rPr lang="en-US" dirty="0"/>
              <a:t>-component events’ centroids are recorded and plotted on a histogram</a:t>
            </a:r>
          </a:p>
          <a:p>
            <a:pPr lvl="1"/>
            <a:r>
              <a:rPr lang="en-US" dirty="0"/>
              <a:t>First 100 good events from each of the ~500 runs</a:t>
            </a:r>
          </a:p>
          <a:p>
            <a:r>
              <a:rPr lang="en-US" dirty="0"/>
              <a:t>Two methods for z-</a:t>
            </a:r>
            <a:r>
              <a:rPr lang="en-US" dirty="0" err="1"/>
              <a:t>dist</a:t>
            </a:r>
            <a:r>
              <a:rPr lang="en-US" dirty="0"/>
              <a:t> – Time Difference and Alpha Track Widths</a:t>
            </a:r>
          </a:p>
        </p:txBody>
      </p:sp>
    </p:spTree>
    <p:extLst>
      <p:ext uri="{BB962C8B-B14F-4D97-AF65-F5344CB8AC3E}">
        <p14:creationId xmlns:p14="http://schemas.microsoft.com/office/powerpoint/2010/main" val="190145369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ontent Placeholder 6" descr="A graph showing a number of timestamp&#10;&#10;AI-generated content may be incorrect.">
            <a:extLst>
              <a:ext uri="{FF2B5EF4-FFF2-40B4-BE49-F238E27FC236}">
                <a16:creationId xmlns:a16="http://schemas.microsoft.com/office/drawing/2014/main" id="{99258177-DFC1-F4FC-D41E-5135C6AE09F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14255"/>
            <a:ext cx="12192000" cy="6229489"/>
          </a:xfrm>
        </p:spPr>
      </p:pic>
    </p:spTree>
    <p:extLst>
      <p:ext uri="{BB962C8B-B14F-4D97-AF65-F5344CB8AC3E}">
        <p14:creationId xmlns:p14="http://schemas.microsoft.com/office/powerpoint/2010/main" val="12807969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FCC93E-1696-AFA2-372F-8DAF6D9084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EDF801F-313B-082D-63D4-146E7AE7091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28CF966-0EFC-31D3-9054-C0146ECDC6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17433"/>
            <a:ext cx="12192000" cy="62231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365461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550C8F-61A4-1BA1-62BC-8E54B69930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F04A93-3AFA-D191-1A77-44D0EA6897B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4C14006-1039-1D5E-6341-8FC55F8CEFC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25350"/>
            <a:ext cx="12192000" cy="62072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007834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D42C04-AF49-9275-4C99-7330E29543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9B77001-B1ED-7CF0-3393-1EC8639E4E5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90C9321-E4AA-9CE4-D75F-BC848E3ED4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23790"/>
            <a:ext cx="12192000" cy="62104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161525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92462D-34FD-61B4-0040-AEC5B3B58E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B64F19-C7D3-FE37-57F1-3A5B0C5E241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D51A07A-852D-941C-6FFB-CB93B5CE39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15742"/>
            <a:ext cx="12192000" cy="62265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56591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3E29A846-997C-FA02-7530-6BB49B3315B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86811"/>
            <a:ext cx="12192000" cy="622313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802F8F5-9EBB-B91F-F888-9E0045DE6C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144"/>
            <a:ext cx="10515600" cy="1325563"/>
          </a:xfrm>
        </p:spPr>
        <p:txBody>
          <a:bodyPr/>
          <a:lstStyle/>
          <a:p>
            <a:r>
              <a:rPr lang="en-US" dirty="0"/>
              <a:t>Ungated Mesh</a:t>
            </a:r>
          </a:p>
        </p:txBody>
      </p:sp>
    </p:spTree>
    <p:extLst>
      <p:ext uri="{BB962C8B-B14F-4D97-AF65-F5344CB8AC3E}">
        <p14:creationId xmlns:p14="http://schemas.microsoft.com/office/powerpoint/2010/main" val="288123950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21EB4A7-2C75-732E-AFFF-5642D98993D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6994A80-DC5E-BAE8-05BC-9A303F4532C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81037"/>
            <a:ext cx="12192000" cy="6220018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DA3B89E1-7B8E-0EA0-DD2A-3EC7C6FB7273}"/>
              </a:ext>
            </a:extLst>
          </p:cNvPr>
          <p:cNvSpPr txBox="1">
            <a:spLocks/>
          </p:cNvSpPr>
          <p:nvPr/>
        </p:nvSpPr>
        <p:spPr>
          <a:xfrm>
            <a:off x="838200" y="9144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Ungated Gamma</a:t>
            </a:r>
          </a:p>
        </p:txBody>
      </p:sp>
    </p:spTree>
    <p:extLst>
      <p:ext uri="{BB962C8B-B14F-4D97-AF65-F5344CB8AC3E}">
        <p14:creationId xmlns:p14="http://schemas.microsoft.com/office/powerpoint/2010/main" val="94304513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D8143C-9F13-5C7F-AD47-6CDB1CD197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150035-9019-CAF2-4161-C929B697433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Size of </a:t>
            </a:r>
            <a:r>
              <a:rPr lang="en-US" dirty="0" err="1"/>
              <a:t>bg</a:t>
            </a:r>
            <a:r>
              <a:rPr lang="en-US" dirty="0"/>
              <a:t> gate: 5000 ns</a:t>
            </a:r>
          </a:p>
          <a:p>
            <a:r>
              <a:rPr lang="en-US" dirty="0"/>
              <a:t>Size of cathode gate: 700 ns</a:t>
            </a:r>
          </a:p>
          <a:p>
            <a:r>
              <a:rPr lang="en-US" dirty="0"/>
              <a:t>Size of anode gate: 1000 ns</a:t>
            </a:r>
          </a:p>
          <a:p>
            <a:r>
              <a:rPr lang="en-US" dirty="0"/>
              <a:t>Size of middle gate: 5000 ns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4821694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85A640-F96E-976B-EAE4-169D33E35D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Cathode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E80D1C7-F2C0-7B4D-49C3-DDA57EEAA9E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232459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E708CC-B353-5339-793E-72C356C423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871AAE1-52BA-4924-FF64-CFC859EFD40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8D75E1C-53C8-2353-F239-83EBAE0668B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20612"/>
            <a:ext cx="12192000" cy="621677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C435DCB-CCA8-2F8E-8574-89E7A792167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10629"/>
            <a:ext cx="4267796" cy="9716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348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1D7CA5-96A6-B2A7-CFF7-811EF5119E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 of Centroid Tracking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315C828-5CC3-DA21-B064-8BDB846E9CC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90688"/>
            <a:ext cx="6058746" cy="456311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9C4F144-1AFE-0C6E-0752-2D2ED75296E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42781" y="1690688"/>
            <a:ext cx="6049219" cy="4563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922847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4B01D4-C196-BB6A-C489-AB21DB23CA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788782-59A1-2B71-79E3-75556EEB6DF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3FBF900-9A9D-DC7F-C388-F3040D4BF3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30147"/>
            <a:ext cx="12192000" cy="619770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A16869F-662B-ADFE-8EA4-68C057B017B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10629"/>
            <a:ext cx="4267796" cy="971686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378576B-B3E7-7298-2AA4-12FA10C23C56}"/>
              </a:ext>
            </a:extLst>
          </p:cNvPr>
          <p:cNvSpPr txBox="1"/>
          <p:nvPr/>
        </p:nvSpPr>
        <p:spPr>
          <a:xfrm>
            <a:off x="9979152" y="0"/>
            <a:ext cx="22128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800 bins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81D2C69-59B3-1389-8E6F-8680072DFAF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17905" y="1095994"/>
            <a:ext cx="2857348" cy="1459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106511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DEDE73-3F3E-74EC-BD80-983DF6A581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9E0BE8F-11A4-DD65-BEB9-DD343CC0AFC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FD0F90E-7966-EFA5-187F-33C7D4D5AAE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22232"/>
            <a:ext cx="12192000" cy="621353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A61E538-48EA-DADF-E2D2-2AFB54C8CDA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57520" y="709476"/>
            <a:ext cx="4334480" cy="98121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71BFC7B-4BF2-22F5-53F2-94FA10547A7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19289" y="1825625"/>
            <a:ext cx="2857348" cy="1459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281828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>
            <a:extLst>
              <a:ext uri="{FF2B5EF4-FFF2-40B4-BE49-F238E27FC236}">
                <a16:creationId xmlns:a16="http://schemas.microsoft.com/office/drawing/2014/main" id="{9DCE102B-4F8B-384E-00BD-A63AAAA855F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79410"/>
            <a:ext cx="12192000" cy="609918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66DCD5F-763D-4D82-15F5-1B354D088488}"/>
              </a:ext>
            </a:extLst>
          </p:cNvPr>
          <p:cNvSpPr txBox="1"/>
          <p:nvPr/>
        </p:nvSpPr>
        <p:spPr>
          <a:xfrm>
            <a:off x="2255647" y="3859835"/>
            <a:ext cx="1088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450 keV</a:t>
            </a: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141E29CB-F310-CCC7-0C55-8DFDD1EA66F9}"/>
              </a:ext>
            </a:extLst>
          </p:cNvPr>
          <p:cNvCxnSpPr>
            <a:cxnSpLocks/>
          </p:cNvCxnSpPr>
          <p:nvPr/>
        </p:nvCxnSpPr>
        <p:spPr>
          <a:xfrm>
            <a:off x="2799715" y="4255532"/>
            <a:ext cx="0" cy="660161"/>
          </a:xfrm>
          <a:prstGeom prst="straightConnector1">
            <a:avLst/>
          </a:prstGeom>
          <a:ln w="57150"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B67EA825-BCC8-C427-2990-00792611784B}"/>
              </a:ext>
            </a:extLst>
          </p:cNvPr>
          <p:cNvSpPr txBox="1"/>
          <p:nvPr/>
        </p:nvSpPr>
        <p:spPr>
          <a:xfrm>
            <a:off x="3203575" y="126035"/>
            <a:ext cx="1088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727 keV</a:t>
            </a: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BD0276DB-B77B-9427-5868-71FC8CB9E27B}"/>
              </a:ext>
            </a:extLst>
          </p:cNvPr>
          <p:cNvCxnSpPr>
            <a:cxnSpLocks/>
          </p:cNvCxnSpPr>
          <p:nvPr/>
        </p:nvCxnSpPr>
        <p:spPr>
          <a:xfrm>
            <a:off x="3747643" y="521732"/>
            <a:ext cx="0" cy="660161"/>
          </a:xfrm>
          <a:prstGeom prst="straightConnector1">
            <a:avLst/>
          </a:prstGeom>
          <a:ln w="57150"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CE2049FC-B83E-B114-D8DE-8DA7BACE652F}"/>
              </a:ext>
            </a:extLst>
          </p:cNvPr>
          <p:cNvSpPr txBox="1"/>
          <p:nvPr/>
        </p:nvSpPr>
        <p:spPr>
          <a:xfrm>
            <a:off x="3423031" y="3646475"/>
            <a:ext cx="1088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785 keV</a:t>
            </a: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A2CE5F34-758A-1ACB-72D6-73DD0838823E}"/>
              </a:ext>
            </a:extLst>
          </p:cNvPr>
          <p:cNvCxnSpPr>
            <a:cxnSpLocks/>
          </p:cNvCxnSpPr>
          <p:nvPr/>
        </p:nvCxnSpPr>
        <p:spPr>
          <a:xfrm>
            <a:off x="3967099" y="4042172"/>
            <a:ext cx="0" cy="660161"/>
          </a:xfrm>
          <a:prstGeom prst="straightConnector1">
            <a:avLst/>
          </a:prstGeom>
          <a:ln w="57150"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AC43D0F1-7E90-D166-3080-1BE11383E3D1}"/>
              </a:ext>
            </a:extLst>
          </p:cNvPr>
          <p:cNvSpPr txBox="1"/>
          <p:nvPr/>
        </p:nvSpPr>
        <p:spPr>
          <a:xfrm>
            <a:off x="4428871" y="4121963"/>
            <a:ext cx="1088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1079 keV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76412DF2-3C3D-F586-3DEF-2F21FDE0DEF8}"/>
              </a:ext>
            </a:extLst>
          </p:cNvPr>
          <p:cNvCxnSpPr>
            <a:cxnSpLocks/>
          </p:cNvCxnSpPr>
          <p:nvPr/>
        </p:nvCxnSpPr>
        <p:spPr>
          <a:xfrm>
            <a:off x="4972939" y="4517660"/>
            <a:ext cx="0" cy="660161"/>
          </a:xfrm>
          <a:prstGeom prst="straightConnector1">
            <a:avLst/>
          </a:prstGeom>
          <a:ln w="57150"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C8E34DEA-BB20-1376-A3C1-9C52184A734D}"/>
              </a:ext>
            </a:extLst>
          </p:cNvPr>
          <p:cNvSpPr txBox="1"/>
          <p:nvPr/>
        </p:nvSpPr>
        <p:spPr>
          <a:xfrm>
            <a:off x="6330823" y="3756203"/>
            <a:ext cx="1088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1619 keV</a:t>
            </a:r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D850E180-7BF7-86B6-789B-4517AABB2880}"/>
              </a:ext>
            </a:extLst>
          </p:cNvPr>
          <p:cNvCxnSpPr>
            <a:cxnSpLocks/>
          </p:cNvCxnSpPr>
          <p:nvPr/>
        </p:nvCxnSpPr>
        <p:spPr>
          <a:xfrm>
            <a:off x="6874891" y="4151900"/>
            <a:ext cx="0" cy="660161"/>
          </a:xfrm>
          <a:prstGeom prst="straightConnector1">
            <a:avLst/>
          </a:prstGeom>
          <a:ln w="57150"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7" name="Picture 16">
            <a:extLst>
              <a:ext uri="{FF2B5EF4-FFF2-40B4-BE49-F238E27FC236}">
                <a16:creationId xmlns:a16="http://schemas.microsoft.com/office/drawing/2014/main" id="{B7BD0C94-3E56-8A1E-BD99-74EEE99358A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19289" y="1825625"/>
            <a:ext cx="2857348" cy="1459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842777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A8820E-5923-B805-9188-B316B0B250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Anode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7748AB2-EC13-18F0-4218-8EFF4B13AC6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887290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3693C6-8E9B-21D0-1994-DD46DDAC6C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89B51ED-E423-CD63-9F8B-CEE2DE3DC56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B4B798C-3344-70FE-130B-6272B1998E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87363"/>
            <a:ext cx="12192000" cy="608327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60ED015-3D84-BDF4-09E1-96ED479C8F1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3217"/>
            <a:ext cx="4020111" cy="78115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D0FBC12-5C53-7EB6-D744-D32B520BC32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2320" y="1027906"/>
            <a:ext cx="3292520" cy="16763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824951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C69277-53D5-E610-F0CE-D9756F0216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FB56E22-E858-01F8-E7AE-ADF21AF37D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63FAF83-03B6-E38D-512A-520C59E527F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88950"/>
            <a:ext cx="12192000" cy="60801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95A6EAE-8AE8-9264-6F2D-0B725CFC063F}"/>
              </a:ext>
            </a:extLst>
          </p:cNvPr>
          <p:cNvSpPr txBox="1"/>
          <p:nvPr/>
        </p:nvSpPr>
        <p:spPr>
          <a:xfrm>
            <a:off x="9979152" y="0"/>
            <a:ext cx="22128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800 bins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55F3706-CB63-B274-AE4E-C7F07063457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3217"/>
            <a:ext cx="4020111" cy="781159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0F37AF13-718A-9600-0B6A-7B84B47EB37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2320" y="1027906"/>
            <a:ext cx="3292520" cy="16763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94443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D0CB8C-834E-8BCF-C8BD-7AA7A7FE02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633CBD-3FEC-E3A8-E286-D74AB6B17AC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ED92B9F-F817-1F15-4A3B-F6B3FCE8E8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82590"/>
            <a:ext cx="12192000" cy="609282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9514FEE-01A0-0AA9-A614-1688A0DC489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10760" y="1544642"/>
            <a:ext cx="3292520" cy="167631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FFAF0BFF-7543-26C7-E87F-1AC61B8EBCE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10760" y="717440"/>
            <a:ext cx="4286848" cy="8097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405967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8A0E6F-1A52-F0A3-7D34-E2C96AF821B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7C62A37-ABDD-A36D-9270-91204BF3124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90535"/>
            <a:ext cx="12192000" cy="607693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D3C945A-B61B-C5AB-1F83-5110CE0232B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10760" y="1544642"/>
            <a:ext cx="3292520" cy="167631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69FB01E-899A-4CD2-659F-9B4F72D836A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10760" y="717440"/>
            <a:ext cx="4286848" cy="80973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0530C61F-941E-C2AD-D43C-3ACD3162C54E}"/>
              </a:ext>
            </a:extLst>
          </p:cNvPr>
          <p:cNvSpPr txBox="1"/>
          <p:nvPr/>
        </p:nvSpPr>
        <p:spPr>
          <a:xfrm>
            <a:off x="3206623" y="129083"/>
            <a:ext cx="1088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726 keV</a:t>
            </a: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D65F210B-9FA0-A43C-0EAB-6649849F8BA8}"/>
              </a:ext>
            </a:extLst>
          </p:cNvPr>
          <p:cNvCxnSpPr>
            <a:cxnSpLocks/>
          </p:cNvCxnSpPr>
          <p:nvPr/>
        </p:nvCxnSpPr>
        <p:spPr>
          <a:xfrm>
            <a:off x="3750691" y="524780"/>
            <a:ext cx="0" cy="660161"/>
          </a:xfrm>
          <a:prstGeom prst="straightConnector1">
            <a:avLst/>
          </a:prstGeom>
          <a:ln w="57150"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49D52423-88AF-2B56-0BCC-BC44ED5A8924}"/>
              </a:ext>
            </a:extLst>
          </p:cNvPr>
          <p:cNvSpPr txBox="1"/>
          <p:nvPr/>
        </p:nvSpPr>
        <p:spPr>
          <a:xfrm>
            <a:off x="1164462" y="2768651"/>
            <a:ext cx="12861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139 keV ?</a:t>
            </a: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8F2DB7DF-9AC0-7019-373A-7C28673107C8}"/>
              </a:ext>
            </a:extLst>
          </p:cNvPr>
          <p:cNvCxnSpPr>
            <a:cxnSpLocks/>
          </p:cNvCxnSpPr>
          <p:nvPr/>
        </p:nvCxnSpPr>
        <p:spPr>
          <a:xfrm>
            <a:off x="1708531" y="3164348"/>
            <a:ext cx="0" cy="660161"/>
          </a:xfrm>
          <a:prstGeom prst="straightConnector1">
            <a:avLst/>
          </a:prstGeom>
          <a:ln w="57150"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0A89EB86-A597-CCD0-E772-3024C6C4FEBB}"/>
              </a:ext>
            </a:extLst>
          </p:cNvPr>
          <p:cNvSpPr txBox="1"/>
          <p:nvPr/>
        </p:nvSpPr>
        <p:spPr>
          <a:xfrm>
            <a:off x="2240407" y="3286811"/>
            <a:ext cx="1088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451 keV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037D5A12-75D5-768B-2B1F-75A679CAFB33}"/>
              </a:ext>
            </a:extLst>
          </p:cNvPr>
          <p:cNvCxnSpPr>
            <a:cxnSpLocks/>
          </p:cNvCxnSpPr>
          <p:nvPr/>
        </p:nvCxnSpPr>
        <p:spPr>
          <a:xfrm>
            <a:off x="2784475" y="3682508"/>
            <a:ext cx="0" cy="660161"/>
          </a:xfrm>
          <a:prstGeom prst="straightConnector1">
            <a:avLst/>
          </a:prstGeom>
          <a:ln w="57150"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6FF9C1AC-6EC4-FD8B-F4F7-9D24AAD33DC2}"/>
              </a:ext>
            </a:extLst>
          </p:cNvPr>
          <p:cNvSpPr txBox="1"/>
          <p:nvPr/>
        </p:nvSpPr>
        <p:spPr>
          <a:xfrm>
            <a:off x="3404743" y="3628187"/>
            <a:ext cx="1088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785 keV</a:t>
            </a:r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198E2B81-E9C7-2942-65B0-1DDDA267D00C}"/>
              </a:ext>
            </a:extLst>
          </p:cNvPr>
          <p:cNvCxnSpPr>
            <a:cxnSpLocks/>
          </p:cNvCxnSpPr>
          <p:nvPr/>
        </p:nvCxnSpPr>
        <p:spPr>
          <a:xfrm>
            <a:off x="3948811" y="4023884"/>
            <a:ext cx="0" cy="660161"/>
          </a:xfrm>
          <a:prstGeom prst="straightConnector1">
            <a:avLst/>
          </a:prstGeom>
          <a:ln w="57150"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C7C323A6-ABE7-F338-CED8-2F14AE20C606}"/>
              </a:ext>
            </a:extLst>
          </p:cNvPr>
          <p:cNvSpPr txBox="1"/>
          <p:nvPr/>
        </p:nvSpPr>
        <p:spPr>
          <a:xfrm>
            <a:off x="6300343" y="3734867"/>
            <a:ext cx="1088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1617 keV</a:t>
            </a:r>
          </a:p>
        </p:txBody>
      </p: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08DC171D-76A2-4F0A-A122-14ED96663E6C}"/>
              </a:ext>
            </a:extLst>
          </p:cNvPr>
          <p:cNvCxnSpPr>
            <a:cxnSpLocks/>
          </p:cNvCxnSpPr>
          <p:nvPr/>
        </p:nvCxnSpPr>
        <p:spPr>
          <a:xfrm>
            <a:off x="6844411" y="4130564"/>
            <a:ext cx="0" cy="660161"/>
          </a:xfrm>
          <a:prstGeom prst="straightConnector1">
            <a:avLst/>
          </a:prstGeom>
          <a:ln w="57150"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1856740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620256-FD5B-95D1-4E6F-E7E5B42C12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Middle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D65BBE5-EAD1-4FF0-082D-98007C47FCC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493838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192750-7845-9C8B-C1D2-2BB106E40E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3F8B0B-F17D-C10E-6614-3E82A184816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AC0E792-44AF-508E-53C4-B0837D865A0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90535"/>
            <a:ext cx="12192000" cy="607693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46DE305-AC3B-B658-F7B6-9603DF96AAC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82933" y="772240"/>
            <a:ext cx="3474371" cy="176979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FDCAF19E-F93F-DDA1-BBD6-EF9E60A5E21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4086795" cy="8097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86631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BD040E0D-16D3-E9EE-F4FC-9DBC82E089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66626" y="1161734"/>
            <a:ext cx="6058746" cy="452500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BCA3D6E-9E56-FC50-4524-9BAAFC6A787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80916" y="1171260"/>
            <a:ext cx="6030167" cy="451548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D06BC98-F5A6-C8FC-355D-56E306E48F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Resulting X-Distribution</a:t>
            </a:r>
          </a:p>
        </p:txBody>
      </p:sp>
    </p:spTree>
    <p:extLst>
      <p:ext uri="{BB962C8B-B14F-4D97-AF65-F5344CB8AC3E}">
        <p14:creationId xmlns:p14="http://schemas.microsoft.com/office/powerpoint/2010/main" val="800415947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96322E-F061-972C-E053-99CAEEF50D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8807A48-F00F-91DD-E569-36A9C671222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D53FC44-1BF3-BAA0-1791-3891286F6E7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85775"/>
            <a:ext cx="12192000" cy="608645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72D20F1-014E-6B76-83A3-94A84B78FDA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82933" y="772240"/>
            <a:ext cx="3474371" cy="176979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374D1BA-2BA1-A091-3C2C-BDFB2901805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4086795" cy="80973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6A05E537-6E3B-304B-2B31-7B67CA54549F}"/>
              </a:ext>
            </a:extLst>
          </p:cNvPr>
          <p:cNvSpPr txBox="1"/>
          <p:nvPr/>
        </p:nvSpPr>
        <p:spPr>
          <a:xfrm>
            <a:off x="9979152" y="0"/>
            <a:ext cx="22128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800 bins</a:t>
            </a:r>
          </a:p>
        </p:txBody>
      </p:sp>
    </p:spTree>
    <p:extLst>
      <p:ext uri="{BB962C8B-B14F-4D97-AF65-F5344CB8AC3E}">
        <p14:creationId xmlns:p14="http://schemas.microsoft.com/office/powerpoint/2010/main" val="2529047706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FEF3DB-FFAF-A6B4-AC01-C0B5E15B1A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2C7C62C-DA91-9035-C8F6-B5B4A8CD919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44AB360-63CE-AF3F-E0ED-EDFD20F0653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92130"/>
            <a:ext cx="12192000" cy="607374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D0AE56D-58E6-568A-4E6F-62350AA1878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92460" y="0"/>
            <a:ext cx="4199540" cy="97989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5DFD589-7D28-21AF-CC26-BF21C17E00D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17629" y="979893"/>
            <a:ext cx="3474371" cy="17697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4703979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89C27B3-9A38-C030-680C-85273BD9B5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DCE110E5-F69B-D1C9-77B1-38E2DDBB38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87363"/>
            <a:ext cx="12192000" cy="608327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88864DA1-D0B6-4DF5-7571-696FF9713A1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92460" y="0"/>
            <a:ext cx="4199540" cy="97989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4DDD2027-8C49-D52C-7F22-5269D211C5C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17629" y="979893"/>
            <a:ext cx="3474371" cy="176979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8F00C685-CB30-73BF-7A21-EFD6AC8E2AB1}"/>
              </a:ext>
            </a:extLst>
          </p:cNvPr>
          <p:cNvSpPr txBox="1"/>
          <p:nvPr/>
        </p:nvSpPr>
        <p:spPr>
          <a:xfrm>
            <a:off x="2597023" y="2253539"/>
            <a:ext cx="1088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548 keV</a:t>
            </a:r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25A6C25C-7F66-CAED-61CC-90EAF06EC257}"/>
              </a:ext>
            </a:extLst>
          </p:cNvPr>
          <p:cNvCxnSpPr>
            <a:cxnSpLocks/>
          </p:cNvCxnSpPr>
          <p:nvPr/>
        </p:nvCxnSpPr>
        <p:spPr>
          <a:xfrm>
            <a:off x="3141091" y="2649236"/>
            <a:ext cx="0" cy="660161"/>
          </a:xfrm>
          <a:prstGeom prst="straightConnector1">
            <a:avLst/>
          </a:prstGeom>
          <a:ln w="57150"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936FD665-3C95-3286-D975-26F2D22FD21F}"/>
              </a:ext>
            </a:extLst>
          </p:cNvPr>
          <p:cNvSpPr txBox="1"/>
          <p:nvPr/>
        </p:nvSpPr>
        <p:spPr>
          <a:xfrm>
            <a:off x="3197479" y="156515"/>
            <a:ext cx="1088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725 keV</a:t>
            </a:r>
          </a:p>
        </p:txBody>
      </p: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32C19D94-6B3F-1F32-A00E-173661A2336A}"/>
              </a:ext>
            </a:extLst>
          </p:cNvPr>
          <p:cNvCxnSpPr>
            <a:cxnSpLocks/>
          </p:cNvCxnSpPr>
          <p:nvPr/>
        </p:nvCxnSpPr>
        <p:spPr>
          <a:xfrm>
            <a:off x="3741547" y="552212"/>
            <a:ext cx="0" cy="660161"/>
          </a:xfrm>
          <a:prstGeom prst="straightConnector1">
            <a:avLst/>
          </a:prstGeom>
          <a:ln w="57150"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37E16CF2-2DCC-CBCC-0BC2-758D17796074}"/>
              </a:ext>
            </a:extLst>
          </p:cNvPr>
          <p:cNvSpPr txBox="1"/>
          <p:nvPr/>
        </p:nvSpPr>
        <p:spPr>
          <a:xfrm>
            <a:off x="5754751" y="3774491"/>
            <a:ext cx="1088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1456 keV</a:t>
            </a:r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9648F2FA-8708-8C7A-7AA5-BCF08748BF0B}"/>
              </a:ext>
            </a:extLst>
          </p:cNvPr>
          <p:cNvCxnSpPr>
            <a:cxnSpLocks/>
          </p:cNvCxnSpPr>
          <p:nvPr/>
        </p:nvCxnSpPr>
        <p:spPr>
          <a:xfrm>
            <a:off x="6298819" y="4170188"/>
            <a:ext cx="0" cy="660161"/>
          </a:xfrm>
          <a:prstGeom prst="straightConnector1">
            <a:avLst/>
          </a:prstGeom>
          <a:ln w="57150"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9B14D2E8-5564-A188-9C88-1E386F90D13D}"/>
              </a:ext>
            </a:extLst>
          </p:cNvPr>
          <p:cNvSpPr txBox="1"/>
          <p:nvPr/>
        </p:nvSpPr>
        <p:spPr>
          <a:xfrm>
            <a:off x="6335395" y="3546486"/>
            <a:ext cx="1088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1617 keV</a:t>
            </a:r>
          </a:p>
        </p:txBody>
      </p: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CB1A6675-4D14-555C-4446-8E81A740D880}"/>
              </a:ext>
            </a:extLst>
          </p:cNvPr>
          <p:cNvCxnSpPr>
            <a:cxnSpLocks/>
          </p:cNvCxnSpPr>
          <p:nvPr/>
        </p:nvCxnSpPr>
        <p:spPr>
          <a:xfrm>
            <a:off x="6879463" y="3942183"/>
            <a:ext cx="0" cy="660161"/>
          </a:xfrm>
          <a:prstGeom prst="straightConnector1">
            <a:avLst/>
          </a:prstGeom>
          <a:ln w="57150"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3504736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4FCB04-D08A-43E5-E953-E1E50C7F0D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Got </a:t>
            </a:r>
            <a:r>
              <a:rPr lang="en-US" dirty="0" err="1"/>
              <a:t>characterize_systematics</a:t>
            </a:r>
            <a:r>
              <a:rPr lang="en-US" dirty="0"/>
              <a:t> working finally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58BF8E-29D9-2403-AFB5-894B0D156B5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Plots saved on </a:t>
            </a:r>
            <a:r>
              <a:rPr lang="en-US" dirty="0" err="1"/>
              <a:t>tpcgpu</a:t>
            </a:r>
            <a:r>
              <a:rPr lang="en-US" dirty="0"/>
              <a:t> home directory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FB3BF1F-3B60-C138-3B5A-E76BA550003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643410"/>
            <a:ext cx="12194846" cy="2715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9587032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9074BC-8B5E-6A2D-CD1C-CB1E4638E5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D0F741A-F422-366F-2316-AD10A5887AB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890FB7C-6FF4-50DB-8C55-1B4DC58D72C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8057" y="0"/>
            <a:ext cx="6475886" cy="327341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23F38E4-4604-2451-161F-FBF74A69CC8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94049" y="3567641"/>
            <a:ext cx="6475886" cy="32903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3505230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FB49F3-5336-CEC7-B992-D7AA7705D9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In my most recent attempt at fitting events of interest, I am including </a:t>
            </a:r>
            <a:r>
              <a:rPr lang="en-US" dirty="0" err="1"/>
              <a:t>counts_per_MeV</a:t>
            </a:r>
            <a:r>
              <a:rPr lang="en-US" dirty="0"/>
              <a:t> as a free parameter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EEA1137-E12A-990E-5E49-D4B89358AB7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7007224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550CF6-8297-FB28-9AFE-5158C4CE30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7885176" cy="2323211"/>
          </a:xfrm>
        </p:spPr>
        <p:txBody>
          <a:bodyPr>
            <a:normAutofit/>
          </a:bodyPr>
          <a:lstStyle/>
          <a:p>
            <a:r>
              <a:rPr lang="en-US" sz="2400" dirty="0"/>
              <a:t>Let’s confirm the </a:t>
            </a:r>
            <a:r>
              <a:rPr lang="en-US" sz="2400" dirty="0" err="1"/>
              <a:t>counts_per_MeV</a:t>
            </a:r>
            <a:r>
              <a:rPr lang="en-US" sz="2400" dirty="0"/>
              <a:t> value is as close to correct as possible by using the params from one of the fits on a few events, and allowing the </a:t>
            </a:r>
            <a:r>
              <a:rPr lang="en-US" sz="2400" dirty="0" err="1"/>
              <a:t>sigmas</a:t>
            </a:r>
            <a:r>
              <a:rPr lang="en-US" sz="2400" dirty="0"/>
              <a:t> and </a:t>
            </a:r>
            <a:r>
              <a:rPr lang="en-US" sz="2400" dirty="0" err="1"/>
              <a:t>counts_per_MeV</a:t>
            </a:r>
            <a:r>
              <a:rPr lang="en-US" sz="2400" dirty="0"/>
              <a:t> value to minimize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949CD8-B635-3757-AF73-DC43886265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Event 4 in events of interest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13779BE-0573-8688-4F15-3D66AF2D6D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822780"/>
            <a:ext cx="12192000" cy="303522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A87C3142-2BCB-0E5B-775C-DCC1F0F95F9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04679" y="9673"/>
            <a:ext cx="3387321" cy="34193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9835518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DD526C2-BD0F-652A-D4CF-A97031497AE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Event 971 in events of interest</a:t>
            </a:r>
          </a:p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869A7C9-824E-C5D8-6B48-D7834FCB139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806822"/>
            <a:ext cx="12192000" cy="305117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85BD55F-579D-C477-6D6D-A45579479BE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48692" y="2108739"/>
            <a:ext cx="2402271" cy="181403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1DF127F2-CD13-1A1E-81A9-BE631C0969D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50962" y="0"/>
            <a:ext cx="4041037" cy="38826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2785238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C1B7208-F35A-A12A-858F-91AA62B6B7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5DAC52-139F-11A2-AE3D-0F4BF80E395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Event 2803 in events of interest</a:t>
            </a:r>
          </a:p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DE57FE3-7F85-743B-F1CA-18FF729215D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50963" y="0"/>
            <a:ext cx="4041037" cy="385131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9BC1F80-8097-54A7-61AC-221AD4538FF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851317"/>
            <a:ext cx="12192000" cy="3022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5227916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C8C16D-2DE1-FCFE-F477-1E55E538B3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566A1DB-F5A4-9B7F-BBF8-FDA46A900AF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Event 14564 in events of interest</a:t>
            </a:r>
          </a:p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15AD603-9325-A9EA-A2D6-3C05E58889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832388"/>
            <a:ext cx="12192000" cy="302561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D80DD0B-980C-D405-C304-789D1A814CE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2293617"/>
            <a:ext cx="2054963" cy="1538771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3A3D37D7-9E79-3932-FEA7-EE7536F83C5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50962" y="0"/>
            <a:ext cx="4041037" cy="38694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2409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40829A-1754-951E-D472-7915790B4A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263DD6E7-EF38-CD3E-E069-F66BB36D87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1390" y="1142681"/>
            <a:ext cx="6049219" cy="454405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C7FE6B2-AB70-7747-6FD6-1C5DC16DC03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6154" y="1142681"/>
            <a:ext cx="6058746" cy="457263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BA2012F-34F3-592C-8D6B-72A0D6549F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Resulting Y-Distribution</a:t>
            </a:r>
          </a:p>
        </p:txBody>
      </p:sp>
    </p:spTree>
    <p:extLst>
      <p:ext uri="{BB962C8B-B14F-4D97-AF65-F5344CB8AC3E}">
        <p14:creationId xmlns:p14="http://schemas.microsoft.com/office/powerpoint/2010/main" val="2801010925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4E01055-A9AD-BBD9-B119-928547BFA5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4508CE-46C0-2E23-F10B-496F95F2751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Event 22511 in events of interest</a:t>
            </a:r>
          </a:p>
          <a:p>
            <a:endParaRPr lang="en-US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987B324A-FA8B-408D-7BC3-D4B2D566717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795676"/>
            <a:ext cx="12192000" cy="3062324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B105FB76-1032-43F4-9355-7EB5C2E328F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47888" y="1"/>
            <a:ext cx="3944112" cy="3794808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9A958A67-3EFC-A6F3-0231-0D1320C02FE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6000" y="2199994"/>
            <a:ext cx="2151888" cy="1595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2487400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2F3B2AB-5F75-5027-B3BC-C46E9F85AF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5F308DFD-D14B-204D-C485-3D23CA76F05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8460" y="1645919"/>
            <a:ext cx="2836534" cy="2148889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2E33C5B-B5C3-79AC-B2E5-46B132731CD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34994" y="-432"/>
            <a:ext cx="3957006" cy="3795241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53DCEF-A27E-868A-5D9D-A8CD46A104D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Event 26484 in events of interest</a:t>
            </a:r>
          </a:p>
          <a:p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A47F2CE-99AD-245C-20B1-E4F5B69EF8C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794809"/>
            <a:ext cx="12192000" cy="3024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9471688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Title 1">
                <a:extLst>
                  <a:ext uri="{FF2B5EF4-FFF2-40B4-BE49-F238E27FC236}">
                    <a16:creationId xmlns:a16="http://schemas.microsoft.com/office/drawing/2014/main" id="{ED38D405-E08C-3B5F-831A-BB529AAB0AEE}"/>
                  </a:ext>
                </a:extLst>
              </p:cNvPr>
              <p:cNvSpPr>
                <a:spLocks noGrp="1"/>
              </p:cNvSpPr>
              <p:nvPr>
                <p:ph type="title"/>
              </p:nvPr>
            </p:nvSpPr>
            <p:spPr/>
            <p:txBody>
              <a:bodyPr>
                <a:normAutofit fontScale="90000"/>
              </a:bodyPr>
              <a:lstStyle/>
              <a:p>
                <a:r>
                  <a:rPr lang="en-US" dirty="0"/>
                  <a:t>Run 39: length is larger than it should be, to fix this I adjust the mask to cut out more of the lower range events so that I only fit the Po-212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𝛼</m:t>
                    </m:r>
                  </m:oMath>
                </a14:m>
                <a:r>
                  <a:rPr lang="en-US" dirty="0"/>
                  <a:t> peak</a:t>
                </a:r>
              </a:p>
            </p:txBody>
          </p:sp>
        </mc:Choice>
        <mc:Fallback>
          <p:sp>
            <p:nvSpPr>
              <p:cNvPr id="2" name="Title 1">
                <a:extLst>
                  <a:ext uri="{FF2B5EF4-FFF2-40B4-BE49-F238E27FC236}">
                    <a16:creationId xmlns:a16="http://schemas.microsoft.com/office/drawing/2014/main" id="{ED38D405-E08C-3B5F-831A-BB529AAB0AEE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blipFill>
                <a:blip r:embed="rId2"/>
                <a:stretch>
                  <a:fillRect l="-2087" t="-28111" r="-1217" b="-3594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4A59826-59E5-5DEB-7EAB-A6AA00459DB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E4D72E7-2D01-9387-29D9-B1B20183C73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268663"/>
            <a:ext cx="9037320" cy="458933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D8E2219-A5C3-86E1-ABB7-104A193428B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45552" y="1744600"/>
            <a:ext cx="4346448" cy="22038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6976912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B5C72698-7388-8EC4-A2B0-D44DBFF757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2268663"/>
            <a:ext cx="9065123" cy="4589337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34C61D0-9BA4-A204-961B-0039385241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Run 74: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88BC59-AC62-F60C-AFE8-5757B6F8D5F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4BAB6E0-DF99-E014-6B3A-7121C86AF05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23634" y="0"/>
            <a:ext cx="4768366" cy="2414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7329104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2934B1D8-F49F-719C-B184-9184E87964C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66551"/>
            <a:ext cx="12192000" cy="619144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5F29BCD-FD8F-FCE9-54E5-952DC8863D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Run 193 before shift</a:t>
            </a:r>
          </a:p>
        </p:txBody>
      </p:sp>
    </p:spTree>
    <p:extLst>
      <p:ext uri="{BB962C8B-B14F-4D97-AF65-F5344CB8AC3E}">
        <p14:creationId xmlns:p14="http://schemas.microsoft.com/office/powerpoint/2010/main" val="4065205374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D53514-AB1E-92EA-4D96-E5A1ECB13C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4EB3CFD8-E624-F2A4-DBDD-29F5B0187C6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681037"/>
            <a:ext cx="12169823" cy="617696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AA6AD2C-69BC-7FA4-0C9A-B91EA715ED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Run 193 after shift</a:t>
            </a:r>
          </a:p>
        </p:txBody>
      </p:sp>
    </p:spTree>
    <p:extLst>
      <p:ext uri="{BB962C8B-B14F-4D97-AF65-F5344CB8AC3E}">
        <p14:creationId xmlns:p14="http://schemas.microsoft.com/office/powerpoint/2010/main" val="1285798154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F873CFE-3EC2-2605-D8AC-7CF5CFFB9DD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44DA96C-3CA9-16ED-A07D-E2823B28BD5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79364"/>
            <a:ext cx="12192000" cy="617863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119A31F-39A2-ACFD-EE10-0A16300446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Run 39 before shift</a:t>
            </a:r>
          </a:p>
        </p:txBody>
      </p:sp>
    </p:spTree>
    <p:extLst>
      <p:ext uri="{BB962C8B-B14F-4D97-AF65-F5344CB8AC3E}">
        <p14:creationId xmlns:p14="http://schemas.microsoft.com/office/powerpoint/2010/main" val="4052196198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2C79E7-A1FF-FE89-6CA9-AD2D6F5E62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A2D6B56E-D839-1BF5-92C3-2455542045A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66651"/>
            <a:ext cx="12192000" cy="619134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A74023A-DDE2-438E-3662-C2CFB30AEC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Run 39 after shift</a:t>
            </a:r>
          </a:p>
        </p:txBody>
      </p:sp>
    </p:spTree>
    <p:extLst>
      <p:ext uri="{BB962C8B-B14F-4D97-AF65-F5344CB8AC3E}">
        <p14:creationId xmlns:p14="http://schemas.microsoft.com/office/powerpoint/2010/main" val="393069770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897419-AA63-E6EA-0FC5-0AA80F8ACE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8255"/>
            <a:ext cx="10515600" cy="1325563"/>
          </a:xfrm>
        </p:spPr>
        <p:txBody>
          <a:bodyPr/>
          <a:lstStyle/>
          <a:p>
            <a:r>
              <a:rPr lang="en-US" dirty="0"/>
              <a:t>Method 1: Gamma-Alpha Time Difference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B1CF16-5C22-5886-79C3-0B4C1A85309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E09E0A3-4273-51FA-B275-93D59DAD6E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0060" y="1292898"/>
            <a:ext cx="11231880" cy="55651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843882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1CAF5ED6-1A6C-2156-EA16-3FBC35C1A3D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7055" y="0"/>
            <a:ext cx="7144945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DE209B2-25BF-6BF0-5AA8-77A2280750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4208855" cy="1325563"/>
          </a:xfrm>
        </p:spPr>
        <p:txBody>
          <a:bodyPr/>
          <a:lstStyle/>
          <a:p>
            <a:r>
              <a:rPr lang="en-US" dirty="0"/>
              <a:t>Method 2: Alpha Track Widths</a:t>
            </a:r>
          </a:p>
        </p:txBody>
      </p:sp>
    </p:spTree>
    <p:extLst>
      <p:ext uri="{BB962C8B-B14F-4D97-AF65-F5344CB8AC3E}">
        <p14:creationId xmlns:p14="http://schemas.microsoft.com/office/powerpoint/2010/main" val="129230018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DA4D45F9-AC7B-54A5-4948-F0E79F5541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5552" y="1280160"/>
            <a:ext cx="7460896" cy="557784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5623689-BD60-3AEA-F90E-C725BF9908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Width distribution of different alphas</a:t>
            </a:r>
          </a:p>
        </p:txBody>
      </p:sp>
    </p:spTree>
    <p:extLst>
      <p:ext uri="{BB962C8B-B14F-4D97-AF65-F5344CB8AC3E}">
        <p14:creationId xmlns:p14="http://schemas.microsoft.com/office/powerpoint/2010/main" val="182348265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B648039-6CA2-66AC-A5BC-8334173288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6730" y="4284"/>
            <a:ext cx="8878539" cy="6849431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4BB5B7CB-42A1-FE32-DCF6-AFAFFCAB27FB}"/>
              </a:ext>
            </a:extLst>
          </p:cNvPr>
          <p:cNvSpPr/>
          <p:nvPr/>
        </p:nvSpPr>
        <p:spPr>
          <a:xfrm>
            <a:off x="5257800" y="6373368"/>
            <a:ext cx="1938528" cy="2870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7F4EE97-130C-95DD-2BFB-B187F1C2BCD4}"/>
              </a:ext>
            </a:extLst>
          </p:cNvPr>
          <p:cNvSpPr txBox="1"/>
          <p:nvPr/>
        </p:nvSpPr>
        <p:spPr>
          <a:xfrm>
            <a:off x="5257800" y="6291072"/>
            <a:ext cx="19385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Track Width (mm)</a:t>
            </a:r>
          </a:p>
        </p:txBody>
      </p:sp>
    </p:spTree>
    <p:extLst>
      <p:ext uri="{BB962C8B-B14F-4D97-AF65-F5344CB8AC3E}">
        <p14:creationId xmlns:p14="http://schemas.microsoft.com/office/powerpoint/2010/main" val="230879178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9837</TotalTime>
  <Words>1207</Words>
  <Application>Microsoft Office PowerPoint</Application>
  <PresentationFormat>Widescreen</PresentationFormat>
  <Paragraphs>150</Paragraphs>
  <Slides>57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57</vt:i4>
      </vt:variant>
    </vt:vector>
  </HeadingPairs>
  <TitlesOfParts>
    <vt:vector size="62" baseType="lpstr">
      <vt:lpstr>Aptos</vt:lpstr>
      <vt:lpstr>Aptos Display</vt:lpstr>
      <vt:lpstr>Arial</vt:lpstr>
      <vt:lpstr>Cambria Math</vt:lpstr>
      <vt:lpstr>Office Theme</vt:lpstr>
      <vt:lpstr>13 October 2025</vt:lpstr>
      <vt:lpstr>Radiation Distribution</vt:lpstr>
      <vt:lpstr>Example of Centroid Tracking</vt:lpstr>
      <vt:lpstr>Resulting X-Distribution</vt:lpstr>
      <vt:lpstr>Resulting Y-Distribution</vt:lpstr>
      <vt:lpstr>Method 1: Gamma-Alpha Time Difference</vt:lpstr>
      <vt:lpstr>Method 2: Alpha Track Widths</vt:lpstr>
      <vt:lpstr>Width distribution of different alphas</vt:lpstr>
      <vt:lpstr>PowerPoint Presentation</vt:lpstr>
      <vt:lpstr>Fitting Simulated Alpha Energy Histogram (first with summed pad charge)</vt:lpstr>
      <vt:lpstr>PowerPoint Presentation</vt:lpstr>
      <vt:lpstr>Fitting only run 193 (pad gain matched) with 4 peaks</vt:lpstr>
      <vt:lpstr>WIP: fitting the time difference spectrum and using the resulting distribution in Z to re-generate the simulated data (currently attempting to use RooFit to do this)</vt:lpstr>
      <vt:lpstr>Tl-208 peak</vt:lpstr>
      <vt:lpstr>PowerPoint Presentation</vt:lpstr>
      <vt:lpstr>PowerPoint Presentation</vt:lpstr>
      <vt:lpstr>Compare veto vs non-veto two particle events (fit will be worse because of boundary restrictions on the events that should be vetoed)</vt:lpstr>
      <vt:lpstr>Why does the mesh – gamma time drop off at 6,000 ns?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Ungated Mesh</vt:lpstr>
      <vt:lpstr>PowerPoint Presentation</vt:lpstr>
      <vt:lpstr>PowerPoint Presentation</vt:lpstr>
      <vt:lpstr>Cathode</vt:lpstr>
      <vt:lpstr>PowerPoint Presentation</vt:lpstr>
      <vt:lpstr>PowerPoint Presentation</vt:lpstr>
      <vt:lpstr>PowerPoint Presentation</vt:lpstr>
      <vt:lpstr>PowerPoint Presentation</vt:lpstr>
      <vt:lpstr>Anode</vt:lpstr>
      <vt:lpstr>PowerPoint Presentation</vt:lpstr>
      <vt:lpstr>PowerPoint Presentation</vt:lpstr>
      <vt:lpstr>PowerPoint Presentation</vt:lpstr>
      <vt:lpstr>PowerPoint Presentation</vt:lpstr>
      <vt:lpstr>Middle</vt:lpstr>
      <vt:lpstr>PowerPoint Presentation</vt:lpstr>
      <vt:lpstr>PowerPoint Presentation</vt:lpstr>
      <vt:lpstr>PowerPoint Presentation</vt:lpstr>
      <vt:lpstr>PowerPoint Presentation</vt:lpstr>
      <vt:lpstr>Got characterize_systematics working finally</vt:lpstr>
      <vt:lpstr>PowerPoint Presentation</vt:lpstr>
      <vt:lpstr>In my most recent attempt at fitting events of interest, I am including counts_per_MeV as a free parameter</vt:lpstr>
      <vt:lpstr>Let’s confirm the counts_per_MeV value is as close to correct as possible by using the params from one of the fits on a few events, and allowing the sigmas and counts_per_MeV value to minimize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Run 39: length is larger than it should be, to fix this I adjust the mask to cut out more of the lower range events so that I only fit the Po-212 α peak</vt:lpstr>
      <vt:lpstr>Run 74:</vt:lpstr>
      <vt:lpstr>Run 193 before shift</vt:lpstr>
      <vt:lpstr>Run 193 after shift</vt:lpstr>
      <vt:lpstr>Run 39 before shift</vt:lpstr>
      <vt:lpstr>Run 39 after shift</vt:lpstr>
    </vt:vector>
  </TitlesOfParts>
  <Company>MSU - FRIB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Dopfer, Joseph</dc:creator>
  <cp:lastModifiedBy>Dopfer, Joseph</cp:lastModifiedBy>
  <cp:revision>23</cp:revision>
  <dcterms:created xsi:type="dcterms:W3CDTF">2025-10-10T19:51:52Z</dcterms:created>
  <dcterms:modified xsi:type="dcterms:W3CDTF">2025-10-17T15:49:50Z</dcterms:modified>
</cp:coreProperties>
</file>